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263" r:id="rId2"/>
    <p:sldId id="303" r:id="rId3"/>
    <p:sldId id="264" r:id="rId4"/>
    <p:sldId id="266" r:id="rId5"/>
    <p:sldId id="304" r:id="rId6"/>
    <p:sldId id="305" r:id="rId7"/>
    <p:sldId id="306" r:id="rId8"/>
    <p:sldId id="309" r:id="rId9"/>
    <p:sldId id="346" r:id="rId10"/>
    <p:sldId id="312" r:id="rId11"/>
    <p:sldId id="347" r:id="rId12"/>
    <p:sldId id="313" r:id="rId13"/>
    <p:sldId id="314" r:id="rId14"/>
    <p:sldId id="315" r:id="rId15"/>
    <p:sldId id="316" r:id="rId16"/>
    <p:sldId id="348" r:id="rId17"/>
    <p:sldId id="349" r:id="rId18"/>
    <p:sldId id="317" r:id="rId19"/>
    <p:sldId id="318" r:id="rId20"/>
    <p:sldId id="319" r:id="rId21"/>
    <p:sldId id="320" r:id="rId22"/>
    <p:sldId id="321" r:id="rId23"/>
    <p:sldId id="322" r:id="rId24"/>
    <p:sldId id="355" r:id="rId25"/>
    <p:sldId id="324" r:id="rId26"/>
    <p:sldId id="340" r:id="rId27"/>
    <p:sldId id="351" r:id="rId28"/>
    <p:sldId id="353" r:id="rId29"/>
    <p:sldId id="354" r:id="rId30"/>
    <p:sldId id="325" r:id="rId31"/>
    <p:sldId id="326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4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7"/>
    <p:restoredTop sz="94626"/>
  </p:normalViewPr>
  <p:slideViewPr>
    <p:cSldViewPr snapToGrid="0" snapToObjects="1">
      <p:cViewPr varScale="1">
        <p:scale>
          <a:sx n="48" d="100"/>
          <a:sy n="48" d="100"/>
        </p:scale>
        <p:origin x="1368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5C5671-BC5F-194A-A34C-5E85B6441256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9D2002-4DF3-A34A-8E96-D1F3F0330B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545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548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7" y="6261798"/>
            <a:ext cx="9112086" cy="59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777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7847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7" y="6261798"/>
            <a:ext cx="9112086" cy="59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065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7" y="6261798"/>
            <a:ext cx="9112086" cy="59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269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7" y="6261798"/>
            <a:ext cx="9112086" cy="59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982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7" y="6261798"/>
            <a:ext cx="9112086" cy="59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496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7" y="6261798"/>
            <a:ext cx="9112086" cy="59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36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7" y="6261798"/>
            <a:ext cx="9112086" cy="59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131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7" y="6261798"/>
            <a:ext cx="9112086" cy="59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740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7" y="6261798"/>
            <a:ext cx="9112086" cy="59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202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10144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6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5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6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4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31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6.png"/><Relationship Id="rId4" Type="http://schemas.openxmlformats.org/officeDocument/2006/relationships/image" Target="../media/image28.png"/><Relationship Id="rId9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36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6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4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6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4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46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50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6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4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.png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.png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.png"/><Relationship Id="rId4" Type="http://schemas.openxmlformats.org/officeDocument/2006/relationships/image" Target="../media/image6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.png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67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8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large clock mounted to the side&#10;&#10;Description automatically generated">
            <a:extLst>
              <a:ext uri="{FF2B5EF4-FFF2-40B4-BE49-F238E27FC236}">
                <a16:creationId xmlns:a16="http://schemas.microsoft.com/office/drawing/2014/main" id="{0CEB1CAC-2B4C-3643-8DF3-9E9C07E272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5" y="0"/>
            <a:ext cx="913507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4057F2-F182-394C-8415-34FF7587D5DD}"/>
              </a:ext>
            </a:extLst>
          </p:cNvPr>
          <p:cNvSpPr txBox="1"/>
          <p:nvPr/>
        </p:nvSpPr>
        <p:spPr>
          <a:xfrm>
            <a:off x="511866" y="516838"/>
            <a:ext cx="81202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Garamond" panose="02020404030301010803" pitchFamily="18" charset="0"/>
              </a:rPr>
              <a:t>Criminal Justice</a:t>
            </a:r>
          </a:p>
          <a:p>
            <a:pPr algn="ctr"/>
            <a:r>
              <a:rPr lang="en-US" sz="4800" b="1" dirty="0">
                <a:solidFill>
                  <a:schemeClr val="bg1"/>
                </a:solidFill>
                <a:latin typeface="Garamond" panose="02020404030301010803" pitchFamily="18" charset="0"/>
              </a:rPr>
              <a:t>Explore a Major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770B27-B905-1545-814B-246F733D5020}"/>
              </a:ext>
            </a:extLst>
          </p:cNvPr>
          <p:cNvSpPr txBox="1"/>
          <p:nvPr/>
        </p:nvSpPr>
        <p:spPr>
          <a:xfrm>
            <a:off x="3896134" y="2246243"/>
            <a:ext cx="47509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800" i="1" dirty="0">
                <a:solidFill>
                  <a:schemeClr val="bg1"/>
                </a:solidFill>
              </a:rPr>
              <a:t>“Educating the next generation of criminal justice leaders”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0592A04-48A0-47F4-8DA5-D6C755979B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8452" y="622895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73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70" advClick="0" advTm="57570"/>
    </mc:Choice>
    <mc:Fallback xmlns="">
      <p:transition spd="med" advClick="0" advTm="575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2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D3D67B-7011-4763-AD7F-4C18311E27DB}"/>
              </a:ext>
            </a:extLst>
          </p:cNvPr>
          <p:cNvSpPr txBox="1"/>
          <p:nvPr/>
        </p:nvSpPr>
        <p:spPr>
          <a:xfrm>
            <a:off x="852054" y="0"/>
            <a:ext cx="74398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Garamond" panose="02020404030301010803" pitchFamily="18" charset="0"/>
              </a:rPr>
              <a:t>Student Advising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70483D-3E84-4935-8D4F-3992E640F3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054" y="1203070"/>
            <a:ext cx="1152244" cy="17314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C68B55-85F1-452B-9244-B708DE595A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054" y="3923517"/>
            <a:ext cx="1140051" cy="17070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F900715-386D-4ED5-B724-01674872021B}"/>
              </a:ext>
            </a:extLst>
          </p:cNvPr>
          <p:cNvSpPr txBox="1"/>
          <p:nvPr/>
        </p:nvSpPr>
        <p:spPr>
          <a:xfrm>
            <a:off x="2300749" y="1812230"/>
            <a:ext cx="49259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Garamond" panose="02020404030301010803" pitchFamily="18" charset="0"/>
              </a:rPr>
              <a:t>Mrs. Peggy Newsome</a:t>
            </a:r>
            <a:endParaRPr lang="en-US" sz="280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C2A748-F126-4862-84A1-70F8FACC3490}"/>
              </a:ext>
            </a:extLst>
          </p:cNvPr>
          <p:cNvSpPr txBox="1"/>
          <p:nvPr/>
        </p:nvSpPr>
        <p:spPr>
          <a:xfrm>
            <a:off x="2300749" y="4460996"/>
            <a:ext cx="4778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Garamond" panose="02020404030301010803" pitchFamily="18" charset="0"/>
              </a:rPr>
              <a:t>Mr. Courtney Rosemond</a:t>
            </a:r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EA9C6A0-A727-44C5-9CA0-121DF19F1C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46130" y="6307583"/>
            <a:ext cx="487363" cy="4873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01EC800-B758-4CBE-A97B-0B0B381E7F7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0" y="6347353"/>
            <a:ext cx="2787588" cy="48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37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170"/>
    </mc:Choice>
    <mc:Fallback xmlns="">
      <p:transition spd="slow" advClick="0" advTm="171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4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D3D67B-7011-4763-AD7F-4C18311E27DB}"/>
              </a:ext>
            </a:extLst>
          </p:cNvPr>
          <p:cNvSpPr txBox="1"/>
          <p:nvPr/>
        </p:nvSpPr>
        <p:spPr>
          <a:xfrm>
            <a:off x="852054" y="0"/>
            <a:ext cx="74398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Garamond" panose="02020404030301010803" pitchFamily="18" charset="0"/>
              </a:rPr>
              <a:t>Learning Beyond the Classroom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61B0CF-FB02-476C-8F95-1C060C7E01CF}"/>
              </a:ext>
            </a:extLst>
          </p:cNvPr>
          <p:cNvSpPr txBox="1"/>
          <p:nvPr/>
        </p:nvSpPr>
        <p:spPr>
          <a:xfrm>
            <a:off x="354188" y="973394"/>
            <a:ext cx="843562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3600" dirty="0">
                <a:solidFill>
                  <a:schemeClr val="bg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Internship and field experience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3600" dirty="0">
                <a:solidFill>
                  <a:schemeClr val="bg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Criminal Justice study abroad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3600" dirty="0">
                <a:solidFill>
                  <a:schemeClr val="bg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International study &amp; student exchange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3600" dirty="0">
                <a:solidFill>
                  <a:schemeClr val="bg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Faculty-student research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3600" dirty="0">
                <a:solidFill>
                  <a:schemeClr val="bg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Agency visits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3600" dirty="0">
                <a:solidFill>
                  <a:schemeClr val="bg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Guest speakers and symposia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3600" dirty="0">
                <a:solidFill>
                  <a:schemeClr val="bg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Career Fair programs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3600" dirty="0">
                <a:solidFill>
                  <a:schemeClr val="bg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Community engagement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3600" dirty="0">
                <a:solidFill>
                  <a:schemeClr val="bg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Service learning</a:t>
            </a:r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BFA643-CBC1-4331-8341-FF7F31FF21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6070" y="973394"/>
            <a:ext cx="1048603" cy="2042337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C1F2767-7289-4C41-90F0-75D14D9E02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55119" y="6271589"/>
            <a:ext cx="487363" cy="4873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993218-EEBA-496A-B4C4-4D8A54033C1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0" y="6347353"/>
            <a:ext cx="2787588" cy="48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274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2220"/>
    </mc:Choice>
    <mc:Fallback xmlns="">
      <p:transition spd="slow" advClick="0" advTm="222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D3D67B-7011-4763-AD7F-4C18311E27DB}"/>
              </a:ext>
            </a:extLst>
          </p:cNvPr>
          <p:cNvSpPr txBox="1"/>
          <p:nvPr/>
        </p:nvSpPr>
        <p:spPr>
          <a:xfrm>
            <a:off x="852054" y="0"/>
            <a:ext cx="74398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Garamond" panose="02020404030301010803" pitchFamily="18" charset="0"/>
              </a:rPr>
              <a:t>Field Experience/Internship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3E08AF-5BF8-4D0C-9E85-4F593E929B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736" y="817805"/>
            <a:ext cx="3383573" cy="23288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B478E9-DFB7-4CBE-99EE-9FC4F9D697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736" y="3903233"/>
            <a:ext cx="3548180" cy="24264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FA30FE-BD05-4B8D-9A17-3D16212582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9312" y="3831167"/>
            <a:ext cx="3596952" cy="24751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172E7D-5A9A-4F01-8F02-6E369EE598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8592" y="874893"/>
            <a:ext cx="3475021" cy="23349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1C16DFE-AB87-4D4A-8C92-D5D4D404A1EA}"/>
              </a:ext>
            </a:extLst>
          </p:cNvPr>
          <p:cNvSpPr txBox="1"/>
          <p:nvPr/>
        </p:nvSpPr>
        <p:spPr>
          <a:xfrm>
            <a:off x="358012" y="3324901"/>
            <a:ext cx="8431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000" dirty="0">
                <a:solidFill>
                  <a:schemeClr val="bg1"/>
                </a:solidFill>
              </a:rPr>
              <a:t>Law Enforcement • Court • Probation • Juvenile • Victim Advocate • Law Office</a:t>
            </a:r>
          </a:p>
        </p:txBody>
      </p:sp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BCD9FD6-4B6A-44DE-96FF-51E504D58E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12582" y="6313732"/>
            <a:ext cx="487363" cy="4873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CDBA44-B6DA-4F25-8C3C-CDEBFAD08A9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0" y="6347353"/>
            <a:ext cx="2787588" cy="48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188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100"/>
    </mc:Choice>
    <mc:Fallback xmlns="">
      <p:transition spd="slow" advClick="0" advTm="10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7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D3D67B-7011-4763-AD7F-4C18311E27DB}"/>
              </a:ext>
            </a:extLst>
          </p:cNvPr>
          <p:cNvSpPr txBox="1"/>
          <p:nvPr/>
        </p:nvSpPr>
        <p:spPr>
          <a:xfrm>
            <a:off x="852054" y="0"/>
            <a:ext cx="74398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Garamond" panose="02020404030301010803" pitchFamily="18" charset="0"/>
              </a:rPr>
              <a:t>Agency Internship Experience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E14068-D316-4FA5-80FC-8E06D3067542}"/>
              </a:ext>
            </a:extLst>
          </p:cNvPr>
          <p:cNvSpPr txBox="1"/>
          <p:nvPr/>
        </p:nvSpPr>
        <p:spPr>
          <a:xfrm>
            <a:off x="575187" y="1002890"/>
            <a:ext cx="73152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chemeClr val="bg1"/>
                </a:solidFill>
                <a:latin typeface="Garamond" panose="02020404030301010803" pitchFamily="18" charset="0"/>
              </a:rPr>
              <a:t>Offered Spring, Summer, and Fall.</a:t>
            </a:r>
            <a:br>
              <a:rPr lang="en-US" sz="3200" dirty="0">
                <a:solidFill>
                  <a:schemeClr val="bg1"/>
                </a:solidFill>
                <a:latin typeface="Garamond" panose="02020404030301010803" pitchFamily="18" charset="0"/>
              </a:rPr>
            </a:br>
            <a:endParaRPr lang="en-US" sz="3200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chemeClr val="bg1"/>
                </a:solidFill>
                <a:latin typeface="Garamond" panose="02020404030301010803" pitchFamily="18" charset="0"/>
              </a:rPr>
              <a:t>Work with law enforcement, law, courts, corrections, and social service agencies.</a:t>
            </a:r>
            <a:br>
              <a:rPr lang="en-US" sz="3200" dirty="0">
                <a:solidFill>
                  <a:schemeClr val="bg1"/>
                </a:solidFill>
                <a:latin typeface="Garamond" panose="02020404030301010803" pitchFamily="18" charset="0"/>
              </a:rPr>
            </a:br>
            <a:endParaRPr lang="en-US" sz="3200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chemeClr val="bg1"/>
                </a:solidFill>
                <a:latin typeface="Garamond" panose="02020404030301010803" pitchFamily="18" charset="0"/>
              </a:rPr>
              <a:t>Opportunities available in local, state, national and even international organizations!</a:t>
            </a: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6A29EEB-0C2F-4880-86F5-EF0BA7CB4C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12849" y="6343579"/>
            <a:ext cx="487363" cy="4873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9100C2-1376-4340-B586-35F48AA8CFD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0" y="6347353"/>
            <a:ext cx="2787588" cy="48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944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170"/>
    </mc:Choice>
    <mc:Fallback xmlns="">
      <p:transition spd="slow" advClick="0" advTm="171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D3D67B-7011-4763-AD7F-4C18311E27DB}"/>
              </a:ext>
            </a:extLst>
          </p:cNvPr>
          <p:cNvSpPr txBox="1"/>
          <p:nvPr/>
        </p:nvSpPr>
        <p:spPr>
          <a:xfrm>
            <a:off x="852054" y="0"/>
            <a:ext cx="74398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Garamond" panose="02020404030301010803" pitchFamily="18" charset="0"/>
              </a:rPr>
              <a:t>Study Abroad in Europe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CD927E-8F58-4B41-9E9A-790BB15662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86027"/>
            <a:ext cx="4923383" cy="32283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1EA666-6899-404E-85D9-FB66803AF6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7848" y="2186028"/>
            <a:ext cx="4263428" cy="32283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7E4A0C4-68B6-4F3C-A1A5-EA8765EE193F}"/>
              </a:ext>
            </a:extLst>
          </p:cNvPr>
          <p:cNvSpPr txBox="1"/>
          <p:nvPr/>
        </p:nvSpPr>
        <p:spPr>
          <a:xfrm>
            <a:off x="1942466" y="1258384"/>
            <a:ext cx="943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Garamond" panose="02020404030301010803" pitchFamily="18" charset="0"/>
              </a:rPr>
              <a:t>Paris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A945BF-5876-41A1-A12E-11FC7A85D93D}"/>
              </a:ext>
            </a:extLst>
          </p:cNvPr>
          <p:cNvSpPr txBox="1"/>
          <p:nvPr/>
        </p:nvSpPr>
        <p:spPr>
          <a:xfrm>
            <a:off x="5614221" y="1258385"/>
            <a:ext cx="2890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Garamond" panose="02020404030301010803" pitchFamily="18" charset="0"/>
              </a:rPr>
              <a:t>The Netherlands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BD68CB2-3836-477C-98E7-FE4F56F1B0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34361" y="6271332"/>
            <a:ext cx="487363" cy="4873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BAB699F-8C45-4EC3-8F31-EDFC57181D1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0" y="6347353"/>
            <a:ext cx="2787588" cy="48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94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9190"/>
    </mc:Choice>
    <mc:Fallback xmlns="">
      <p:transition spd="slow" advClick="0" advTm="191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D3D67B-7011-4763-AD7F-4C18311E27DB}"/>
              </a:ext>
            </a:extLst>
          </p:cNvPr>
          <p:cNvSpPr txBox="1"/>
          <p:nvPr/>
        </p:nvSpPr>
        <p:spPr>
          <a:xfrm>
            <a:off x="852054" y="0"/>
            <a:ext cx="74398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Garamond" panose="02020404030301010803" pitchFamily="18" charset="0"/>
              </a:rPr>
              <a:t>International Study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CD6E13-E2B6-4C34-ACC5-304DF5F3366A}"/>
              </a:ext>
            </a:extLst>
          </p:cNvPr>
          <p:cNvSpPr/>
          <p:nvPr/>
        </p:nvSpPr>
        <p:spPr>
          <a:xfrm>
            <a:off x="4465" y="796499"/>
            <a:ext cx="4572000" cy="150810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anose="02020404030301010803" pitchFamily="18" charset="0"/>
              </a:rPr>
              <a:t>Visiting Scholar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anose="02020404030301010803" pitchFamily="18" charset="0"/>
              </a:rPr>
              <a:t>	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aramond" panose="02020404030301010803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anose="02020404030301010803" pitchFamily="18" charset="0"/>
              </a:rPr>
              <a:t>Director Sun-OK Shim: South Korean Ministry of Justice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E95FD0-4BF1-4957-BB5B-36057357B6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4037" y="895959"/>
            <a:ext cx="2267909" cy="174970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CCCFE87-EF68-4C6C-AAFD-16B45A6C3203}"/>
              </a:ext>
            </a:extLst>
          </p:cNvPr>
          <p:cNvSpPr/>
          <p:nvPr/>
        </p:nvSpPr>
        <p:spPr>
          <a:xfrm>
            <a:off x="-122491" y="2923029"/>
            <a:ext cx="58345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65125" indent="-255588"/>
            <a:r>
              <a:rPr lang="en-US" altLang="en-US" sz="3200" dirty="0">
                <a:solidFill>
                  <a:schemeClr val="bg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Foreign student exchange program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003067-88FA-466A-B5E1-AAB8492BEC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078" y="3863269"/>
            <a:ext cx="1603387" cy="19874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3C667E-2703-4DA1-AD91-0CC67082FC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4240" y="3863269"/>
            <a:ext cx="1664352" cy="19630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3BED2DD-EE23-4670-A199-7E8D53A21C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16586" y="3277652"/>
            <a:ext cx="1475360" cy="91447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7364DD6-E0A0-4EAB-B3B6-35A8871BC3C7}"/>
              </a:ext>
            </a:extLst>
          </p:cNvPr>
          <p:cNvSpPr/>
          <p:nvPr/>
        </p:nvSpPr>
        <p:spPr>
          <a:xfrm>
            <a:off x="5285741" y="413479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</a:rPr>
              <a:t>La Trobe University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</a:rPr>
              <a:t>Australia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FB374F-2EF6-4496-8A65-72A6E5E133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16586" y="4674223"/>
            <a:ext cx="1444877" cy="93886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39AB687-F442-4D56-B915-12895E1DB5ED}"/>
              </a:ext>
            </a:extLst>
          </p:cNvPr>
          <p:cNvSpPr/>
          <p:nvPr/>
        </p:nvSpPr>
        <p:spPr>
          <a:xfrm>
            <a:off x="5128592" y="5499871"/>
            <a:ext cx="4572000" cy="7017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547688" indent="-411163" algn="ctr">
              <a:spcBef>
                <a:spcPct val="20000"/>
              </a:spcBef>
              <a:buClr>
                <a:srgbClr val="F9F9F9"/>
              </a:buClr>
              <a:buSzPct val="65000"/>
              <a:defRPr/>
            </a:pPr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University of Manchester</a:t>
            </a:r>
          </a:p>
          <a:p>
            <a:pPr marL="547688" indent="-411163" algn="ctr">
              <a:spcBef>
                <a:spcPct val="20000"/>
              </a:spcBef>
              <a:buClr>
                <a:srgbClr val="F9F9F9"/>
              </a:buClr>
              <a:buSzPct val="65000"/>
              <a:defRPr/>
            </a:pPr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   United Kingdom </a:t>
            </a:r>
          </a:p>
        </p:txBody>
      </p:sp>
      <p:pic>
        <p:nvPicPr>
          <p:cNvPr id="1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0270C2D-48DF-4054-B342-D67AD29B8C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46130" y="6267942"/>
            <a:ext cx="487363" cy="4873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024FC76-37D7-4FA1-8382-D958E483AE4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0" y="6347353"/>
            <a:ext cx="2787588" cy="48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613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130"/>
    </mc:Choice>
    <mc:Fallback xmlns="">
      <p:transition spd="slow" advClick="0" advTm="131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D3D67B-7011-4763-AD7F-4C18311E27DB}"/>
              </a:ext>
            </a:extLst>
          </p:cNvPr>
          <p:cNvSpPr txBox="1"/>
          <p:nvPr/>
        </p:nvSpPr>
        <p:spPr>
          <a:xfrm>
            <a:off x="852054" y="0"/>
            <a:ext cx="74398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Garamond" panose="02020404030301010803" pitchFamily="18" charset="0"/>
              </a:rPr>
              <a:t>Student Life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BF5450-5321-4E33-9139-A5488F8BC0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740" y="796499"/>
            <a:ext cx="3981033" cy="20850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8172F9-A998-4CD6-BC8C-0942AFA028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740" y="3558852"/>
            <a:ext cx="3572566" cy="24325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3D7DE6-5FD7-4211-A618-4DC952783A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8592" y="3604475"/>
            <a:ext cx="3261643" cy="22313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A12333-FAEC-4592-9698-B9582A9926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63923" y="801906"/>
            <a:ext cx="3383573" cy="2231329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0F3BA10-9D40-4B79-AF41-78C17C48F3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4358" y="6343579"/>
            <a:ext cx="487363" cy="4873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A9B49B1-5E44-45B7-BB19-061B8E32571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0" y="6347353"/>
            <a:ext cx="2787588" cy="48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33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90"/>
    </mc:Choice>
    <mc:Fallback xmlns="">
      <p:transition spd="slow" advClick="0" advTm="90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D3D67B-7011-4763-AD7F-4C18311E27DB}"/>
              </a:ext>
            </a:extLst>
          </p:cNvPr>
          <p:cNvSpPr txBox="1"/>
          <p:nvPr/>
        </p:nvSpPr>
        <p:spPr>
          <a:xfrm>
            <a:off x="852054" y="0"/>
            <a:ext cx="74398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Garamond" panose="02020404030301010803" pitchFamily="18" charset="0"/>
              </a:rPr>
              <a:t>Living-Learning Community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7D4EA3-3279-42F2-BD3C-F816C6652C2E}"/>
              </a:ext>
            </a:extLst>
          </p:cNvPr>
          <p:cNvSpPr/>
          <p:nvPr/>
        </p:nvSpPr>
        <p:spPr>
          <a:xfrm>
            <a:off x="4465" y="769441"/>
            <a:ext cx="4572000" cy="544764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Garamond" panose="02020404030301010803" pitchFamily="18" charset="0"/>
              </a:rPr>
              <a:t>First-year Criminal Justice students</a:t>
            </a:r>
          </a:p>
          <a:p>
            <a:endParaRPr lang="en-US" sz="900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Garamond" panose="02020404030301010803" pitchFamily="18" charset="0"/>
              </a:rPr>
              <a:t>20 student cohort group</a:t>
            </a:r>
          </a:p>
          <a:p>
            <a:endParaRPr lang="en-US" sz="900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Garamond" panose="02020404030301010803" pitchFamily="18" charset="0"/>
              </a:rPr>
              <a:t>Living in Umstead Residence Hall </a:t>
            </a:r>
            <a:endParaRPr lang="en-US" sz="900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Garamond" panose="02020404030301010803" pitchFamily="18" charset="0"/>
              </a:rPr>
              <a:t>CJ-LLC support team consists of: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Garamond" panose="02020404030301010803" pitchFamily="18" charset="0"/>
              </a:rPr>
              <a:t>CJ academic advisors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Garamond" panose="02020404030301010803" pitchFamily="18" charset="0"/>
              </a:rPr>
              <a:t>CJ faculty mentors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Garamond" panose="02020404030301010803" pitchFamily="18" charset="0"/>
              </a:rPr>
              <a:t>Subject matter tutors</a:t>
            </a:r>
          </a:p>
          <a:p>
            <a:pPr lvl="1"/>
            <a:endParaRPr lang="en-US" sz="900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Garamond" panose="02020404030301010803" pitchFamily="18" charset="0"/>
              </a:rPr>
              <a:t>Academic support; extra-curricular programming; career networking</a:t>
            </a:r>
          </a:p>
          <a:p>
            <a:endParaRPr lang="en-US" sz="900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Garamond" panose="02020404030301010803" pitchFamily="18" charset="0"/>
              </a:rPr>
              <a:t>Creates a community learning experience that facilitates student university transition, academic </a:t>
            </a:r>
            <a:r>
              <a:rPr lang="en-US" sz="2400" dirty="0">
                <a:solidFill>
                  <a:schemeClr val="bg1"/>
                </a:solidFill>
                <a:latin typeface="Garamond" panose="02020404030301010803" pitchFamily="18" charset="0"/>
              </a:rPr>
              <a:t>success, peer networking, and familiarity with the criminal justice field.</a:t>
            </a:r>
          </a:p>
        </p:txBody>
      </p:sp>
      <p:pic>
        <p:nvPicPr>
          <p:cNvPr id="7" name="Picture 6" descr="A group of people posing for a picture&#10;&#10;Description automatically generated">
            <a:extLst>
              <a:ext uri="{FF2B5EF4-FFF2-40B4-BE49-F238E27FC236}">
                <a16:creationId xmlns:a16="http://schemas.microsoft.com/office/drawing/2014/main" id="{9FA5C9A5-B5D4-4C21-922F-8590F6F6DA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7919" y="1629720"/>
            <a:ext cx="4406081" cy="2937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945B8A4-7D9D-4C77-A46A-C25321FF3C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73677" y="6307583"/>
            <a:ext cx="487363" cy="4873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125D0D-EEB5-49CE-A1B5-512A5BB26C4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0" y="6347353"/>
            <a:ext cx="2787588" cy="48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900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150"/>
    </mc:Choice>
    <mc:Fallback xmlns="">
      <p:transition spd="slow" advClick="0" advTm="15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D3D67B-7011-4763-AD7F-4C18311E27DB}"/>
              </a:ext>
            </a:extLst>
          </p:cNvPr>
          <p:cNvSpPr txBox="1"/>
          <p:nvPr/>
        </p:nvSpPr>
        <p:spPr>
          <a:xfrm>
            <a:off x="852054" y="0"/>
            <a:ext cx="74398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Garamond" panose="02020404030301010803" pitchFamily="18" charset="0"/>
              </a:rPr>
              <a:t>Faculty-Student Research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582520-6E98-4EE5-BA0B-CA2536BEB4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24512"/>
            <a:ext cx="2664183" cy="23044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15357A-87B9-4DE4-BECF-FED0C50F65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784071"/>
            <a:ext cx="2816596" cy="239593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31044D9-65E6-48B9-80DE-882D95E46F2C}"/>
              </a:ext>
            </a:extLst>
          </p:cNvPr>
          <p:cNvSpPr/>
          <p:nvPr/>
        </p:nvSpPr>
        <p:spPr>
          <a:xfrm>
            <a:off x="3615859" y="1368815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anose="02020404030301010803" pitchFamily="18" charset="0"/>
              </a:rPr>
              <a:t>Toby Board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anose="02020404030301010803" pitchFamily="18" charset="0"/>
              </a:rPr>
              <a:t>Graduate Research Assistant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aramond" panose="02020404030301010803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anose="02020404030301010803" pitchFamily="18" charset="0"/>
              </a:rPr>
              <a:t>2018 Lifesavers Traffic Safety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anose="02020404030301010803" pitchFamily="18" charset="0"/>
              </a:rPr>
              <a:t>Scholar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C743984-BB0B-4A07-B364-E00F67D75E32}"/>
              </a:ext>
            </a:extLst>
          </p:cNvPr>
          <p:cNvSpPr/>
          <p:nvPr/>
        </p:nvSpPr>
        <p:spPr>
          <a:xfrm>
            <a:off x="3495368" y="3796108"/>
            <a:ext cx="4572000" cy="243143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anose="02020404030301010803" pitchFamily="18" charset="0"/>
              </a:rPr>
              <a:t>Aubrey Urwick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anose="02020404030301010803" pitchFamily="18" charset="0"/>
              </a:rPr>
              <a:t>MSCJ graduate student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aramond" panose="02020404030301010803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anose="02020404030301010803" pitchFamily="18" charset="0"/>
              </a:rPr>
              <a:t>2017 James B. Merritt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anose="02020404030301010803" pitchFamily="18" charset="0"/>
              </a:rPr>
              <a:t>Outstanding Graduate Student Award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aramond" panose="02020404030301010803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anose="02020404030301010803" pitchFamily="18" charset="0"/>
              </a:rPr>
              <a:t>North Carolina Criminal Justice Association</a:t>
            </a:r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CEA1656-B61E-4857-A4B7-F682552AE3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3352" y="6307583"/>
            <a:ext cx="487363" cy="4873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05DF3B-7C37-4D9A-AD26-6AC006C277B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0" y="6347353"/>
            <a:ext cx="2787588" cy="48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501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150"/>
    </mc:Choice>
    <mc:Fallback xmlns="">
      <p:transition spd="slow" advClick="0" advTm="15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5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D3D67B-7011-4763-AD7F-4C18311E27DB}"/>
              </a:ext>
            </a:extLst>
          </p:cNvPr>
          <p:cNvSpPr txBox="1"/>
          <p:nvPr/>
        </p:nvSpPr>
        <p:spPr>
          <a:xfrm>
            <a:off x="852054" y="0"/>
            <a:ext cx="74398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Garamond" panose="02020404030301010803" pitchFamily="18" charset="0"/>
              </a:rPr>
              <a:t>Expert Guest Speakers and International Scholars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D1805C-3270-440E-AE10-70F6070D99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46550"/>
            <a:ext cx="5035732" cy="444436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6B5F506-2D26-4A13-8EC5-6DF135F1B4AE}"/>
              </a:ext>
            </a:extLst>
          </p:cNvPr>
          <p:cNvSpPr/>
          <p:nvPr/>
        </p:nvSpPr>
        <p:spPr>
          <a:xfrm>
            <a:off x="5035732" y="2376072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anose="02020404030301010803" pitchFamily="18" charset="0"/>
              </a:rPr>
              <a:t>Professor Christiaan Bezuidenhout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anose="02020404030301010803" pitchFamily="18" charset="0"/>
              </a:rPr>
              <a:t>University of Pretoria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anose="02020404030301010803" pitchFamily="18" charset="0"/>
              </a:rPr>
              <a:t>South Africa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aramond" panose="02020404030301010803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aramond" panose="02020404030301010803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aramond" panose="02020404030301010803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aramond" panose="02020404030301010803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anose="02020404030301010803" pitchFamily="18" charset="0"/>
              </a:rPr>
              <a:t>2018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anose="02020404030301010803" pitchFamily="18" charset="0"/>
              </a:rPr>
              <a:t>International Criminology Lecture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498709-146B-4076-B13C-438E2D8D87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5732" y="3401942"/>
            <a:ext cx="2700762" cy="713294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E6EF191-28F4-47DC-AAAD-2EF1A4F8CF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77310" y="6370637"/>
            <a:ext cx="487363" cy="4873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B4B5CE-0F56-4BF5-8E38-48C6EA50AB6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0" y="6347353"/>
            <a:ext cx="2787588" cy="48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42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90"/>
    </mc:Choice>
    <mc:Fallback xmlns="">
      <p:transition spd="slow" advClick="0" advTm="90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2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4217E0-FB20-4648-86ED-85783E66EBBD}"/>
              </a:ext>
            </a:extLst>
          </p:cNvPr>
          <p:cNvSpPr txBox="1"/>
          <p:nvPr/>
        </p:nvSpPr>
        <p:spPr>
          <a:xfrm>
            <a:off x="1475509" y="27058"/>
            <a:ext cx="61929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Garamond" panose="02020404030301010803" pitchFamily="18" charset="0"/>
              </a:rPr>
              <a:t>Criminal Justice Academics</a:t>
            </a:r>
          </a:p>
        </p:txBody>
      </p:sp>
      <p:pic>
        <p:nvPicPr>
          <p:cNvPr id="6" name="Picture 5" descr="Two people sitting in front of a computer&#10;&#10;Description automatically generated">
            <a:extLst>
              <a:ext uri="{FF2B5EF4-FFF2-40B4-BE49-F238E27FC236}">
                <a16:creationId xmlns:a16="http://schemas.microsoft.com/office/drawing/2014/main" id="{171DA48F-E8A3-4916-9BFC-88522E71FC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9135" y="819265"/>
            <a:ext cx="3850033" cy="5452324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15EE0F7-ADA7-43E1-B5D4-0AB83F1A4F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77310" y="6357108"/>
            <a:ext cx="487363" cy="4873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42A61B-116B-4C1C-B01C-968C8B4DC36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0" y="6347353"/>
            <a:ext cx="2787588" cy="48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128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8180"/>
    </mc:Choice>
    <mc:Fallback xmlns="">
      <p:transition spd="slow" advClick="0" advTm="181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D3D67B-7011-4763-AD7F-4C18311E27DB}"/>
              </a:ext>
            </a:extLst>
          </p:cNvPr>
          <p:cNvSpPr txBox="1"/>
          <p:nvPr/>
        </p:nvSpPr>
        <p:spPr>
          <a:xfrm>
            <a:off x="603121" y="12310"/>
            <a:ext cx="79377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Garamond" panose="02020404030301010803" pitchFamily="18" charset="0"/>
              </a:rPr>
              <a:t>Annual Criminal Justice Career Fair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608CF8-6F1F-4C2C-A32C-DEF4FD2BA84B}"/>
              </a:ext>
            </a:extLst>
          </p:cNvPr>
          <p:cNvSpPr/>
          <p:nvPr/>
        </p:nvSpPr>
        <p:spPr>
          <a:xfrm>
            <a:off x="176980" y="1017562"/>
            <a:ext cx="879003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anose="02020404030301010803" pitchFamily="18" charset="0"/>
              </a:rPr>
              <a:t>40+ Federal, State, and Local Criminal Justice Agency Participants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aramond" panose="02020404030301010803" pitchFamily="18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anose="02020404030301010803" pitchFamily="18" charset="0"/>
              </a:rPr>
              <a:t>North Carolina Law Schools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D994963-ACD8-41AB-B1C5-54F0AD583B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5147"/>
          <a:stretch/>
        </p:blipFill>
        <p:spPr>
          <a:xfrm>
            <a:off x="111319" y="2938689"/>
            <a:ext cx="8992379" cy="3103366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53ABA40-B549-4726-A7E7-3696B0DA59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46130" y="6343579"/>
            <a:ext cx="487363" cy="4873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FC4607B-A394-4D17-8FF5-EFA3B50F94D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0" y="6347353"/>
            <a:ext cx="2787588" cy="48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58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150"/>
    </mc:Choice>
    <mc:Fallback xmlns="">
      <p:transition spd="slow" advClick="0" advTm="15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5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D3D67B-7011-4763-AD7F-4C18311E27DB}"/>
              </a:ext>
            </a:extLst>
          </p:cNvPr>
          <p:cNvSpPr txBox="1"/>
          <p:nvPr/>
        </p:nvSpPr>
        <p:spPr>
          <a:xfrm>
            <a:off x="852054" y="0"/>
            <a:ext cx="74398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Garamond" panose="02020404030301010803" pitchFamily="18" charset="0"/>
              </a:rPr>
              <a:t>Community Engagement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7CCF5AD6-733E-454D-A722-6FCB5F79D5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114989"/>
            <a:ext cx="4191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anose="02020404030301010803" pitchFamily="18" charset="0"/>
              </a:rPr>
              <a:t>Faculty-student food drive donated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anose="02020404030301010803" pitchFamily="18" charset="0"/>
              </a:rPr>
              <a:t>2,250 lbs. to the food bank of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anose="02020404030301010803" pitchFamily="18" charset="0"/>
              </a:rPr>
              <a:t>Central &amp; Eastern North Carolina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0BE445-DD0E-4B1D-AC2D-F652A60F5C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2384462"/>
            <a:ext cx="2926334" cy="20118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94E535-3646-42F1-85F2-0E4615C9E0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3869" y="2078469"/>
            <a:ext cx="2298391" cy="17009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7A5C0E-7945-466A-A808-ACF5EBE254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7730" y="1508661"/>
            <a:ext cx="2926334" cy="20118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6FF91C7-2453-4FAD-B952-E101E1555A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19291" y="3542391"/>
            <a:ext cx="1970521" cy="257870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DD0E130-0FDB-4E23-B5D3-1EC30ECB3B6C}"/>
              </a:ext>
            </a:extLst>
          </p:cNvPr>
          <p:cNvSpPr/>
          <p:nvPr/>
        </p:nvSpPr>
        <p:spPr>
          <a:xfrm>
            <a:off x="1021334" y="484350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anose="02020404030301010803" pitchFamily="18" charset="0"/>
              </a:rPr>
              <a:t>Criminal Justice Student Organization coordinated donations for the Greenville Domestic Violence Shelter</a:t>
            </a:r>
          </a:p>
        </p:txBody>
      </p:sp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16CA845-C972-4007-851C-34771F7976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3352" y="6307583"/>
            <a:ext cx="487363" cy="4873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286EBD1-4B51-4472-9737-9C3EAFE6784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0" y="6347353"/>
            <a:ext cx="2787588" cy="48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56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100"/>
    </mc:Choice>
    <mc:Fallback xmlns="">
      <p:transition spd="slow" advClick="0" advTm="10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0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D3D67B-7011-4763-AD7F-4C18311E27DB}"/>
              </a:ext>
            </a:extLst>
          </p:cNvPr>
          <p:cNvSpPr txBox="1"/>
          <p:nvPr/>
        </p:nvSpPr>
        <p:spPr>
          <a:xfrm>
            <a:off x="852054" y="0"/>
            <a:ext cx="74398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Garamond" panose="02020404030301010803" pitchFamily="18" charset="0"/>
              </a:rPr>
              <a:t>Scholarship and Assistantship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E0EEC2-4957-4630-95AC-53A3B2A68BC4}"/>
              </a:ext>
            </a:extLst>
          </p:cNvPr>
          <p:cNvSpPr/>
          <p:nvPr/>
        </p:nvSpPr>
        <p:spPr>
          <a:xfrm>
            <a:off x="4217812" y="846754"/>
            <a:ext cx="4926188" cy="473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6525" marR="0" lvl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9F9F9"/>
              </a:buClr>
              <a:buSzPct val="65000"/>
              <a:tabLst/>
              <a:defRPr/>
            </a:pPr>
            <a:r>
              <a:rPr kumimoji="0" lang="en-US" sz="2800" b="0" i="1" u="sng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Scholarship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s</a:t>
            </a:r>
          </a:p>
          <a:p>
            <a:pPr marL="136525" marR="0" lvl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9F9F9"/>
              </a:buClr>
              <a:buSzPct val="65000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Criminal Justice Advisory Board </a:t>
            </a:r>
          </a:p>
          <a:p>
            <a:pPr marL="136525" marR="0" lvl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9F9F9"/>
              </a:buClr>
              <a:buSzPct val="65000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Nancy Darden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pPr marL="136525" marR="0" lvl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9F9F9"/>
              </a:buClr>
              <a:buSzPct val="65000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John F. Minges III </a:t>
            </a:r>
          </a:p>
          <a:p>
            <a:pPr marL="136525" marR="0" lvl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9F9F9"/>
              </a:buClr>
              <a:buSzPct val="65000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ook Antiqua" panose="02040602050305030304" pitchFamily="18" charset="0"/>
              </a:rPr>
              <a:t>Roger D. Sharpe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pPr marL="136525" marR="0" lvl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9F9F9"/>
              </a:buClr>
              <a:buSzPct val="65000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David &amp; Willa Stevens</a:t>
            </a:r>
          </a:p>
          <a:p>
            <a:pPr marL="136525" marR="0" lvl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9F9F9"/>
              </a:buClr>
              <a:buSzPct val="65000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Practical Solutions for Justice</a:t>
            </a:r>
          </a:p>
          <a:p>
            <a:pPr marL="136525" marR="0" lvl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9F9F9"/>
              </a:buClr>
              <a:buSzPct val="65000"/>
              <a:tabLst/>
              <a:defRPr/>
            </a:pPr>
            <a:endParaRPr kumimoji="0" lang="en-US" sz="1200" b="0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pPr marL="136525" marR="0" lvl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9F9F9"/>
              </a:buClr>
              <a:buSzPct val="65000"/>
              <a:tabLst/>
              <a:defRPr/>
            </a:pPr>
            <a:r>
              <a:rPr kumimoji="0" lang="en-US" sz="2800" b="0" i="1" u="sng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Graduate Assistantships</a:t>
            </a:r>
          </a:p>
          <a:p>
            <a:pPr marL="136525" marR="0" lvl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9F9F9"/>
              </a:buClr>
              <a:buSzPct val="65000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Graduate Research Assistant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34F344-C829-4C79-8589-3A7442A579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2976" y="4284191"/>
            <a:ext cx="2517866" cy="19386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0050E8-E4D1-4A3C-85F4-8268164185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5" y="2456980"/>
            <a:ext cx="2743438" cy="18899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4E9CEC-E85A-4024-9A73-DC4A48C686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6660" y="810917"/>
            <a:ext cx="1841152" cy="16460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F57626-A428-4EB5-B26C-6D2A1571BF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4323" y="773539"/>
            <a:ext cx="2042337" cy="1646063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E361351-D898-40AC-AA95-07CAC21E31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77310" y="6307583"/>
            <a:ext cx="487363" cy="4873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AE407A7-40E2-4952-9B7F-05A7E5A47CC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0" y="6347353"/>
            <a:ext cx="2787588" cy="48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35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100"/>
    </mc:Choice>
    <mc:Fallback xmlns="">
      <p:transition spd="slow" advClick="0" advTm="10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D3D67B-7011-4763-AD7F-4C18311E27DB}"/>
              </a:ext>
            </a:extLst>
          </p:cNvPr>
          <p:cNvSpPr txBox="1"/>
          <p:nvPr/>
        </p:nvSpPr>
        <p:spPr>
          <a:xfrm>
            <a:off x="852054" y="0"/>
            <a:ext cx="74398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Garamond" panose="02020404030301010803" pitchFamily="18" charset="0"/>
              </a:rPr>
              <a:t>Student Organizations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CE0707-F9AA-49D6-BD13-7C71333A0ADB}"/>
              </a:ext>
            </a:extLst>
          </p:cNvPr>
          <p:cNvSpPr/>
          <p:nvPr/>
        </p:nvSpPr>
        <p:spPr>
          <a:xfrm>
            <a:off x="0" y="958565"/>
            <a:ext cx="4572000" cy="535633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marR="0" lvl="0" indent="-228600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6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ＭＳ Ｐゴシック" panose="020B0600070205080204" pitchFamily="34" charset="-128"/>
              </a:rPr>
              <a:t>Alpha 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ＭＳ Ｐゴシック" panose="020B0600070205080204" pitchFamily="34" charset="-128"/>
              </a:rPr>
              <a:t>Phi Sigma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ＭＳ Ｐゴシック" panose="020B0600070205080204" pitchFamily="34" charset="-128"/>
              </a:rPr>
              <a:t> (</a:t>
            </a:r>
            <a:r>
              <a:rPr kumimoji="0" lang="el-GR" alt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Ω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mega Alpha chapter)</a:t>
            </a:r>
            <a:endParaRPr kumimoji="0" lang="en-US" altLang="en-US" sz="2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ＭＳ Ｐゴシック" panose="020B0600070205080204" pitchFamily="34" charset="-128"/>
            </a:endParaRPr>
          </a:p>
          <a:p>
            <a:pPr marL="228600" marR="0" lvl="0" indent="-228600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ＭＳ Ｐゴシック" panose="020B0600070205080204" pitchFamily="34" charset="-128"/>
              </a:rPr>
              <a:t>    </a:t>
            </a:r>
            <a:r>
              <a:rPr kumimoji="0" lang="en-US" altLang="en-US" sz="2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ＭＳ Ｐゴシック" panose="020B0600070205080204" pitchFamily="34" charset="-128"/>
              </a:rPr>
              <a:t>National Criminal Justice Honor Society</a:t>
            </a:r>
          </a:p>
          <a:p>
            <a:pPr marL="228600" marR="0" lvl="0" indent="-228600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ＭＳ Ｐゴシック" panose="020B0600070205080204" pitchFamily="34" charset="-128"/>
              </a:rPr>
              <a:t>    - 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ＭＳ Ｐゴシック" panose="020B0600070205080204" pitchFamily="34" charset="-128"/>
              </a:rPr>
              <a:t>National academic standards </a:t>
            </a:r>
          </a:p>
          <a:p>
            <a:pPr marL="228600" marR="0" lvl="0" indent="-228600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0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ＭＳ Ｐゴシック" panose="020B0600070205080204" pitchFamily="34" charset="-128"/>
            </a:endParaRPr>
          </a:p>
          <a:p>
            <a:pPr marL="228600" marR="0" lvl="0" indent="-228600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800" b="0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ＭＳ Ｐゴシック" panose="020B0600070205080204" pitchFamily="34" charset="-128"/>
            </a:endParaRPr>
          </a:p>
          <a:p>
            <a:pPr marL="228600" marR="0" lvl="0" indent="-228600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ＭＳ Ｐゴシック" panose="020B0600070205080204" pitchFamily="34" charset="-128"/>
              </a:rPr>
              <a:t>Criminal Justice Students Organization</a:t>
            </a:r>
          </a:p>
          <a:p>
            <a:pPr marL="228600" marR="0" lvl="0" indent="-228600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ＭＳ Ｐゴシック" panose="020B0600070205080204" pitchFamily="34" charset="-128"/>
              </a:rPr>
              <a:t>     - 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ＭＳ Ｐゴシック" panose="020B0600070205080204" pitchFamily="34" charset="-128"/>
              </a:rPr>
              <a:t>Available to all criminal justice </a:t>
            </a:r>
          </a:p>
          <a:p>
            <a:pPr marL="228600" marR="0" lvl="0" indent="-228600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ＭＳ Ｐゴシック" panose="020B0600070205080204" pitchFamily="34" charset="-128"/>
              </a:rPr>
              <a:t>        majors/minors</a:t>
            </a:r>
          </a:p>
          <a:p>
            <a:pPr marL="228600" marR="0" lvl="0" indent="-228600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ＭＳ Ｐゴシック" panose="020B0600070205080204" pitchFamily="34" charset="-128"/>
              </a:rPr>
              <a:t>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6B7906-7E5C-4AC5-A555-9CD0268C67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1085" y="958565"/>
            <a:ext cx="2158171" cy="18228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661B06-3A80-4BC4-80F9-E376A60CE8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4945" y="4076574"/>
            <a:ext cx="1670449" cy="1670449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EC6994C-3A39-4799-9FB7-96807CEA3B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8908" y="6320044"/>
            <a:ext cx="487363" cy="4873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13B4F8-765B-452F-BDC5-708C06C7294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0" y="6347353"/>
            <a:ext cx="2787588" cy="48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39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100"/>
    </mc:Choice>
    <mc:Fallback xmlns="">
      <p:transition spd="slow" advClick="0" advTm="10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4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D3D67B-7011-4763-AD7F-4C18311E27DB}"/>
              </a:ext>
            </a:extLst>
          </p:cNvPr>
          <p:cNvSpPr txBox="1"/>
          <p:nvPr/>
        </p:nvSpPr>
        <p:spPr>
          <a:xfrm>
            <a:off x="852054" y="0"/>
            <a:ext cx="74398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Garamond" panose="02020404030301010803" pitchFamily="18" charset="0"/>
              </a:rPr>
              <a:t>Careers in Criminal Justice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F4849F-6AA6-442B-9774-17226912BB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196"/>
          <a:stretch/>
        </p:blipFill>
        <p:spPr>
          <a:xfrm>
            <a:off x="2157618" y="823031"/>
            <a:ext cx="4828763" cy="515782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00F48C4-A837-4575-83ED-3BD6A35F42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62174" y="6320044"/>
            <a:ext cx="487363" cy="4873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247731-FE27-4673-AB02-B75DF3D98CD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0" y="6347353"/>
            <a:ext cx="2787588" cy="48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77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90"/>
    </mc:Choice>
    <mc:Fallback xmlns="">
      <p:transition spd="slow" advClick="0" advTm="90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D3D67B-7011-4763-AD7F-4C18311E27DB}"/>
              </a:ext>
            </a:extLst>
          </p:cNvPr>
          <p:cNvSpPr txBox="1"/>
          <p:nvPr/>
        </p:nvSpPr>
        <p:spPr>
          <a:xfrm>
            <a:off x="852054" y="0"/>
            <a:ext cx="74398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Garamond" panose="02020404030301010803" pitchFamily="18" charset="0"/>
              </a:rPr>
              <a:t>Distinguished Alumni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524393-863A-41DD-9315-31FE5B5AA5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465" y="1589800"/>
            <a:ext cx="9144000" cy="3138673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702F8CA-8C10-4FC7-AB72-65C6B68422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77310" y="6307583"/>
            <a:ext cx="487363" cy="4873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F67DEA-2F87-4C86-84A7-AF5DFBFFD11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0" y="6347353"/>
            <a:ext cx="2787588" cy="48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843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000"/>
    </mc:Choice>
    <mc:Fallback xmlns="">
      <p:transition spd="slow" advClick="0" advTm="1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D3D67B-7011-4763-AD7F-4C18311E27DB}"/>
              </a:ext>
            </a:extLst>
          </p:cNvPr>
          <p:cNvSpPr txBox="1"/>
          <p:nvPr/>
        </p:nvSpPr>
        <p:spPr>
          <a:xfrm>
            <a:off x="852054" y="0"/>
            <a:ext cx="74398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Garamond" panose="02020404030301010803" pitchFamily="18" charset="0"/>
              </a:rPr>
              <a:t>Distinguished Alumni</a:t>
            </a:r>
            <a:br>
              <a:rPr lang="en-US" sz="4400" dirty="0">
                <a:solidFill>
                  <a:schemeClr val="bg1"/>
                </a:solidFill>
                <a:latin typeface="Garamond" panose="02020404030301010803" pitchFamily="18" charset="0"/>
              </a:rPr>
            </a:br>
            <a:r>
              <a:rPr lang="en-US" sz="4400" dirty="0">
                <a:solidFill>
                  <a:schemeClr val="bg1"/>
                </a:solidFill>
                <a:latin typeface="Garamond" panose="02020404030301010803" pitchFamily="18" charset="0"/>
              </a:rPr>
              <a:t>Law Enforcement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44FDF6-BB05-46CD-9AAA-52394580AD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568" y="1473608"/>
            <a:ext cx="2249619" cy="25910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C270A9-AFA2-4989-B8D8-93F5F644C2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1203" y="2029846"/>
            <a:ext cx="2121592" cy="27983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A0C1EE-9447-4ED6-A8FE-351B6A97A1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3811" y="2532089"/>
            <a:ext cx="2444708" cy="301778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823D2F4-1917-4F33-A2D5-7020759D7403}"/>
              </a:ext>
            </a:extLst>
          </p:cNvPr>
          <p:cNvSpPr/>
          <p:nvPr/>
        </p:nvSpPr>
        <p:spPr>
          <a:xfrm>
            <a:off x="-347095" y="4004016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anose="02020404030301010803" pitchFamily="18" charset="0"/>
              </a:rPr>
              <a:t>Chief Cassandra Deck-Brown 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anose="02020404030301010803" pitchFamily="18" charset="0"/>
              </a:rPr>
              <a:t>Raleigh Police Department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ADB502-E205-4240-9694-AE0EF009CCD3}"/>
              </a:ext>
            </a:extLst>
          </p:cNvPr>
          <p:cNvSpPr/>
          <p:nvPr/>
        </p:nvSpPr>
        <p:spPr>
          <a:xfrm>
            <a:off x="2285999" y="4721551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anose="02020404030301010803" pitchFamily="18" charset="0"/>
              </a:rPr>
              <a:t>Richard Chavez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anose="02020404030301010803" pitchFamily="18" charset="0"/>
              </a:rPr>
              <a:t>Operations Director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anose="02020404030301010803" pitchFamily="18" charset="0"/>
              </a:rPr>
              <a:t>US Dept. of Homeland Security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2F557A-E8F7-4831-9F31-D71D1704D11A}"/>
              </a:ext>
            </a:extLst>
          </p:cNvPr>
          <p:cNvSpPr/>
          <p:nvPr/>
        </p:nvSpPr>
        <p:spPr>
          <a:xfrm>
            <a:off x="5100165" y="5549871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anose="02020404030301010803" pitchFamily="18" charset="0"/>
              </a:rPr>
              <a:t>Sheriff Asa Buck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anose="02020404030301010803" pitchFamily="18" charset="0"/>
              </a:rPr>
              <a:t>Carteret County NC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79FA9F4-2502-4EDA-A61C-E9872D582CE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0" y="6347353"/>
            <a:ext cx="2787588" cy="48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50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D3D67B-7011-4763-AD7F-4C18311E27DB}"/>
              </a:ext>
            </a:extLst>
          </p:cNvPr>
          <p:cNvSpPr txBox="1"/>
          <p:nvPr/>
        </p:nvSpPr>
        <p:spPr>
          <a:xfrm>
            <a:off x="852054" y="0"/>
            <a:ext cx="7439892" cy="144655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Garamond" panose="02020404030301010803" pitchFamily="18" charset="0"/>
              </a:rPr>
              <a:t>Distinguished Alumni</a:t>
            </a:r>
            <a:br>
              <a:rPr lang="en-US" sz="4400" dirty="0">
                <a:solidFill>
                  <a:schemeClr val="bg1"/>
                </a:solidFill>
                <a:latin typeface="Garamond" panose="02020404030301010803" pitchFamily="18" charset="0"/>
              </a:rPr>
            </a:br>
            <a:r>
              <a:rPr lang="en-US" sz="4400" dirty="0">
                <a:solidFill>
                  <a:schemeClr val="bg1"/>
                </a:solidFill>
                <a:latin typeface="Garamond" panose="02020404030301010803" pitchFamily="18" charset="0"/>
              </a:rPr>
              <a:t>Law Enforcement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823D2F4-1917-4F33-A2D5-7020759D7403}"/>
              </a:ext>
            </a:extLst>
          </p:cNvPr>
          <p:cNvSpPr/>
          <p:nvPr/>
        </p:nvSpPr>
        <p:spPr>
          <a:xfrm>
            <a:off x="-555403" y="4054626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Font typeface="Wingdings 2" panose="05020102010507070707" pitchFamily="18" charset="2"/>
              <a:buNone/>
            </a:pPr>
            <a:r>
              <a:rPr lang="en-US" altLang="en-US" sz="1400" dirty="0">
                <a:solidFill>
                  <a:schemeClr val="bg1"/>
                </a:solidFill>
                <a:latin typeface="Garamond" panose="02020404030301010803" pitchFamily="18" charset="0"/>
              </a:rPr>
              <a:t>Carl Caulk</a:t>
            </a:r>
          </a:p>
          <a:p>
            <a:pPr algn="ctr">
              <a:buFont typeface="Wingdings 2" panose="05020102010507070707" pitchFamily="18" charset="2"/>
              <a:buNone/>
            </a:pPr>
            <a:r>
              <a:rPr lang="en-US" altLang="en-US" sz="1400" dirty="0">
                <a:solidFill>
                  <a:schemeClr val="bg1"/>
                </a:solidFill>
                <a:latin typeface="Garamond" panose="02020404030301010803" pitchFamily="18" charset="0"/>
              </a:rPr>
              <a:t>Assistant Director</a:t>
            </a:r>
          </a:p>
          <a:p>
            <a:pPr algn="ctr">
              <a:buFont typeface="Wingdings 2" panose="05020102010507070707" pitchFamily="18" charset="2"/>
              <a:buNone/>
            </a:pPr>
            <a:r>
              <a:rPr lang="en-US" altLang="en-US" sz="1400" dirty="0">
                <a:solidFill>
                  <a:schemeClr val="bg1"/>
                </a:solidFill>
                <a:latin typeface="Garamond" panose="02020404030301010803" pitchFamily="18" charset="0"/>
              </a:rPr>
              <a:t>US Marshals Service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ADB502-E205-4240-9694-AE0EF009CCD3}"/>
              </a:ext>
            </a:extLst>
          </p:cNvPr>
          <p:cNvSpPr/>
          <p:nvPr/>
        </p:nvSpPr>
        <p:spPr>
          <a:xfrm>
            <a:off x="2285999" y="4721551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en-US" sz="1400" dirty="0">
                <a:solidFill>
                  <a:schemeClr val="bg1"/>
                </a:solidFill>
                <a:latin typeface="Garamond" panose="02020404030301010803" pitchFamily="18" charset="0"/>
              </a:rPr>
              <a:t>Douglas Morgan</a:t>
            </a:r>
          </a:p>
          <a:p>
            <a:pPr algn="ctr"/>
            <a:r>
              <a:rPr lang="en-US" altLang="en-US" sz="1400" dirty="0">
                <a:solidFill>
                  <a:schemeClr val="bg1"/>
                </a:solidFill>
                <a:latin typeface="Garamond" panose="02020404030301010803" pitchFamily="18" charset="0"/>
              </a:rPr>
              <a:t>Special Agent in Charge</a:t>
            </a:r>
          </a:p>
          <a:p>
            <a:pPr algn="ctr"/>
            <a:r>
              <a:rPr lang="en-US" altLang="en-US" sz="1400" dirty="0">
                <a:solidFill>
                  <a:schemeClr val="bg1"/>
                </a:solidFill>
                <a:latin typeface="Garamond" panose="02020404030301010803" pitchFamily="18" charset="0"/>
              </a:rPr>
              <a:t>Office of Investigations</a:t>
            </a:r>
          </a:p>
          <a:p>
            <a:pPr algn="ctr"/>
            <a:r>
              <a:rPr lang="en-US" altLang="en-US" sz="1400" dirty="0">
                <a:solidFill>
                  <a:schemeClr val="bg1"/>
                </a:solidFill>
                <a:latin typeface="Garamond" panose="02020404030301010803" pitchFamily="18" charset="0"/>
              </a:rPr>
              <a:t>National Science Foundation</a:t>
            </a:r>
            <a:endParaRPr kumimoji="0" lang="en-US" altLang="en-US" sz="1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aramond" panose="02020404030301010803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2F557A-E8F7-4831-9F31-D71D1704D11A}"/>
              </a:ext>
            </a:extLst>
          </p:cNvPr>
          <p:cNvSpPr/>
          <p:nvPr/>
        </p:nvSpPr>
        <p:spPr>
          <a:xfrm>
            <a:off x="5100165" y="5561106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Font typeface="Wingdings 2" panose="05020102010507070707" pitchFamily="18" charset="2"/>
              <a:buNone/>
            </a:pPr>
            <a:r>
              <a:rPr lang="en-US" altLang="en-US" sz="1400" dirty="0">
                <a:solidFill>
                  <a:schemeClr val="bg1"/>
                </a:solidFill>
              </a:rPr>
              <a:t>Michael Gilchrist Commander</a:t>
            </a:r>
          </a:p>
          <a:p>
            <a:pPr algn="ctr">
              <a:buFont typeface="Wingdings 2" panose="05020102010507070707" pitchFamily="18" charset="2"/>
              <a:buNone/>
            </a:pPr>
            <a:r>
              <a:rPr lang="en-US" altLang="en-US" sz="1400" dirty="0">
                <a:solidFill>
                  <a:schemeClr val="bg1"/>
                </a:solidFill>
              </a:rPr>
              <a:t>North Carolina State Highway Patrol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E83B286-149B-48A7-AD62-A98DBD897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187" y="1553190"/>
            <a:ext cx="2072820" cy="25483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3EF7A4F-CCD7-4894-9605-3893D2685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3482" y="2270659"/>
            <a:ext cx="3097036" cy="23166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18D661A-5B24-4020-8F2D-81E2CB7839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4031" y="2730133"/>
            <a:ext cx="2164268" cy="27373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6B0B022-E14C-4F3E-8EB2-1955C972E41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0" y="6347353"/>
            <a:ext cx="2787588" cy="48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63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D3D67B-7011-4763-AD7F-4C18311E27DB}"/>
              </a:ext>
            </a:extLst>
          </p:cNvPr>
          <p:cNvSpPr txBox="1"/>
          <p:nvPr/>
        </p:nvSpPr>
        <p:spPr>
          <a:xfrm>
            <a:off x="852054" y="0"/>
            <a:ext cx="74398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Garamond" panose="02020404030301010803" pitchFamily="18" charset="0"/>
              </a:rPr>
              <a:t>Distinguished Alumni</a:t>
            </a:r>
            <a:br>
              <a:rPr lang="en-US" sz="4400" dirty="0">
                <a:solidFill>
                  <a:schemeClr val="bg1"/>
                </a:solidFill>
                <a:latin typeface="Garamond" panose="02020404030301010803" pitchFamily="18" charset="0"/>
              </a:rPr>
            </a:br>
            <a:r>
              <a:rPr lang="en-US" sz="4400" dirty="0">
                <a:solidFill>
                  <a:schemeClr val="bg1"/>
                </a:solidFill>
                <a:latin typeface="Garamond" panose="02020404030301010803" pitchFamily="18" charset="0"/>
              </a:rPr>
              <a:t>Law and Courts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823D2F4-1917-4F33-A2D5-7020759D7403}"/>
              </a:ext>
            </a:extLst>
          </p:cNvPr>
          <p:cNvSpPr/>
          <p:nvPr/>
        </p:nvSpPr>
        <p:spPr>
          <a:xfrm>
            <a:off x="-430623" y="4064633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en-US" sz="1400" dirty="0">
                <a:solidFill>
                  <a:schemeClr val="bg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Hon. Regina Parker </a:t>
            </a:r>
          </a:p>
          <a:p>
            <a:pPr algn="ctr"/>
            <a:r>
              <a:rPr lang="en-US" altLang="en-US" sz="1400" dirty="0">
                <a:solidFill>
                  <a:schemeClr val="bg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Chief District Court Judge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ADB502-E205-4240-9694-AE0EF009CCD3}"/>
              </a:ext>
            </a:extLst>
          </p:cNvPr>
          <p:cNvSpPr/>
          <p:nvPr/>
        </p:nvSpPr>
        <p:spPr>
          <a:xfrm>
            <a:off x="2285999" y="4721551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en-US" sz="1400" dirty="0">
                <a:solidFill>
                  <a:schemeClr val="bg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Hon. Jeffrey Foster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Garamond" panose="02020404030301010803" pitchFamily="18" charset="0"/>
              </a:rPr>
              <a:t>Superior Court Judge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2F557A-E8F7-4831-9F31-D71D1704D11A}"/>
              </a:ext>
            </a:extLst>
          </p:cNvPr>
          <p:cNvSpPr/>
          <p:nvPr/>
        </p:nvSpPr>
        <p:spPr>
          <a:xfrm>
            <a:off x="5100165" y="5419689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en-US" sz="1400" dirty="0">
                <a:solidFill>
                  <a:schemeClr val="bg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Susan McIntyre </a:t>
            </a:r>
          </a:p>
          <a:p>
            <a:pPr algn="ctr"/>
            <a:r>
              <a:rPr lang="en-US" altLang="en-US" sz="1400" dirty="0">
                <a:solidFill>
                  <a:schemeClr val="bg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Attorney at Law </a:t>
            </a:r>
          </a:p>
        </p:txBody>
      </p:sp>
      <p:pic>
        <p:nvPicPr>
          <p:cNvPr id="11" name="Picture 7" descr="DSC01487_Susan McIntyre.jpg">
            <a:extLst>
              <a:ext uri="{FF2B5EF4-FFF2-40B4-BE49-F238E27FC236}">
                <a16:creationId xmlns:a16="http://schemas.microsoft.com/office/drawing/2014/main" id="{42D289E2-0661-4046-9D23-6288B4DCE3A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09642" y="3108620"/>
            <a:ext cx="2553046" cy="20592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EF5BDBD-9F0C-4CB2-A903-75A7073B0F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021" y="2258942"/>
            <a:ext cx="2286000" cy="228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5" descr="regina parker_judge.jpg">
            <a:extLst>
              <a:ext uri="{FF2B5EF4-FFF2-40B4-BE49-F238E27FC236}">
                <a16:creationId xmlns:a16="http://schemas.microsoft.com/office/drawing/2014/main" id="{CF260C50-2C6F-4C1D-8BF7-6DE7F017984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2402" y="1446550"/>
            <a:ext cx="1885950" cy="2514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E8EB0A8-1E5C-4BA2-B844-0040A345F2F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0" y="6347353"/>
            <a:ext cx="2787588" cy="48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15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D3D67B-7011-4763-AD7F-4C18311E27DB}"/>
              </a:ext>
            </a:extLst>
          </p:cNvPr>
          <p:cNvSpPr txBox="1"/>
          <p:nvPr/>
        </p:nvSpPr>
        <p:spPr>
          <a:xfrm>
            <a:off x="852054" y="0"/>
            <a:ext cx="74398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Garamond" panose="02020404030301010803" pitchFamily="18" charset="0"/>
              </a:rPr>
              <a:t>Distinguished Alumni</a:t>
            </a:r>
            <a:br>
              <a:rPr lang="en-US" sz="4400" dirty="0">
                <a:solidFill>
                  <a:schemeClr val="bg1"/>
                </a:solidFill>
                <a:latin typeface="Garamond" panose="02020404030301010803" pitchFamily="18" charset="0"/>
              </a:rPr>
            </a:br>
            <a:r>
              <a:rPr lang="en-US" sz="4400" dirty="0">
                <a:solidFill>
                  <a:schemeClr val="bg1"/>
                </a:solidFill>
                <a:latin typeface="Garamond" panose="02020404030301010803" pitchFamily="18" charset="0"/>
              </a:rPr>
              <a:t>Corrections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823D2F4-1917-4F33-A2D5-7020759D7403}"/>
              </a:ext>
            </a:extLst>
          </p:cNvPr>
          <p:cNvSpPr/>
          <p:nvPr/>
        </p:nvSpPr>
        <p:spPr>
          <a:xfrm>
            <a:off x="-465034" y="3840326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Font typeface="Wingdings 2" panose="05020102010507070707" pitchFamily="18" charset="2"/>
              <a:buNone/>
            </a:pPr>
            <a:r>
              <a:rPr lang="en-US" altLang="en-US" sz="1400" dirty="0">
                <a:solidFill>
                  <a:schemeClr val="bg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Lee Meeks</a:t>
            </a:r>
          </a:p>
          <a:p>
            <a:pPr algn="ctr">
              <a:buFont typeface="Wingdings 2" panose="05020102010507070707" pitchFamily="18" charset="2"/>
              <a:buNone/>
            </a:pPr>
            <a:r>
              <a:rPr lang="en-US" altLang="en-US" sz="1400" dirty="0">
                <a:solidFill>
                  <a:schemeClr val="bg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 US Probation Officer</a:t>
            </a:r>
          </a:p>
          <a:p>
            <a:pPr algn="ctr">
              <a:buFont typeface="Wingdings 2" panose="05020102010507070707" pitchFamily="18" charset="2"/>
              <a:buNone/>
            </a:pPr>
            <a:r>
              <a:rPr lang="en-US" altLang="en-US" sz="1400" dirty="0">
                <a:solidFill>
                  <a:schemeClr val="bg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Federal Judicial District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ADB502-E205-4240-9694-AE0EF009CCD3}"/>
              </a:ext>
            </a:extLst>
          </p:cNvPr>
          <p:cNvSpPr/>
          <p:nvPr/>
        </p:nvSpPr>
        <p:spPr>
          <a:xfrm>
            <a:off x="2285999" y="4646737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Garamond" panose="02020404030301010803" pitchFamily="18" charset="0"/>
              </a:rPr>
              <a:t>Karen Albert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Garamond" panose="02020404030301010803" pitchFamily="18" charset="0"/>
              </a:rPr>
              <a:t>Correctional  Administrator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2F557A-E8F7-4831-9F31-D71D1704D11A}"/>
              </a:ext>
            </a:extLst>
          </p:cNvPr>
          <p:cNvSpPr/>
          <p:nvPr/>
        </p:nvSpPr>
        <p:spPr>
          <a:xfrm>
            <a:off x="5100165" y="5496570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Font typeface="Wingdings 2" panose="05020102010507070707" pitchFamily="18" charset="2"/>
              <a:buNone/>
            </a:pPr>
            <a:r>
              <a:rPr lang="en-US" altLang="en-US" sz="1400" dirty="0">
                <a:solidFill>
                  <a:schemeClr val="bg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Arthur Beeler</a:t>
            </a:r>
          </a:p>
          <a:p>
            <a:pPr algn="ctr">
              <a:buFont typeface="Wingdings 2" panose="05020102010507070707" pitchFamily="18" charset="2"/>
              <a:buNone/>
            </a:pPr>
            <a:r>
              <a:rPr lang="en-US" altLang="en-US" sz="1400" dirty="0">
                <a:solidFill>
                  <a:schemeClr val="bg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Warden </a:t>
            </a:r>
          </a:p>
          <a:p>
            <a:pPr algn="ctr">
              <a:buFont typeface="Wingdings 2" panose="05020102010507070707" pitchFamily="18" charset="2"/>
              <a:buNone/>
            </a:pPr>
            <a:r>
              <a:rPr lang="en-US" altLang="en-US" sz="1400" dirty="0">
                <a:solidFill>
                  <a:schemeClr val="bg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Federal Bureau of Prisons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EB5BF5-1927-45B7-BBBD-FB1AEEE4C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005" y="1725278"/>
            <a:ext cx="2682472" cy="20606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76BC305-FE12-4A74-9E35-BDD310EDC5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646" y="2243612"/>
            <a:ext cx="1837030" cy="23135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CC79CA-9B0A-43B4-ACD5-58470DD1F6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2625" y="3118924"/>
            <a:ext cx="2847079" cy="23776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D2685E0-028E-487A-BAEA-A775A085505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0" y="6347353"/>
            <a:ext cx="2787588" cy="48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66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3A213B-6D2E-4EAB-ACAF-B20D804193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772" y="1365325"/>
            <a:ext cx="1914310" cy="41273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314DC2-13FD-495F-83A6-80448CF333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3015" y="1377518"/>
            <a:ext cx="1908213" cy="41151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EA0FDE-F2B5-4FFA-9BD2-D1F60CC91B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4362" y="1377518"/>
            <a:ext cx="1975275" cy="410296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3D4B77-0878-4243-AFE2-8905F7CEBC9A}"/>
              </a:ext>
            </a:extLst>
          </p:cNvPr>
          <p:cNvSpPr/>
          <p:nvPr/>
        </p:nvSpPr>
        <p:spPr>
          <a:xfrm>
            <a:off x="2268978" y="39251"/>
            <a:ext cx="460604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Garamond" panose="02020404030301010803" pitchFamily="18" charset="0"/>
              </a:rPr>
              <a:t>Academic Programs</a:t>
            </a:r>
            <a:endParaRPr lang="en-US" sz="880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02FBD08-71E4-4846-A077-5491C68F7B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34368" y="6219970"/>
            <a:ext cx="487363" cy="4873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53DF47-C0CD-4792-B731-A60354066B2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0" y="6347353"/>
            <a:ext cx="2787588" cy="48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878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60"/>
    </mc:Choice>
    <mc:Fallback xmlns="">
      <p:transition spd="slow" advClick="0" advTm="60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D3D67B-7011-4763-AD7F-4C18311E27DB}"/>
              </a:ext>
            </a:extLst>
          </p:cNvPr>
          <p:cNvSpPr txBox="1"/>
          <p:nvPr/>
        </p:nvSpPr>
        <p:spPr>
          <a:xfrm>
            <a:off x="852054" y="0"/>
            <a:ext cx="74398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Garamond" panose="02020404030301010803" pitchFamily="18" charset="0"/>
              </a:rPr>
              <a:t>We are Criminal Justice</a:t>
            </a:r>
          </a:p>
        </p:txBody>
      </p:sp>
      <p:pic>
        <p:nvPicPr>
          <p:cNvPr id="6" name="Picture 5" descr="A person standing in front of a car&#10;&#10;Description automatically generated">
            <a:extLst>
              <a:ext uri="{FF2B5EF4-FFF2-40B4-BE49-F238E27FC236}">
                <a16:creationId xmlns:a16="http://schemas.microsoft.com/office/drawing/2014/main" id="{0F2CE043-47D0-44AE-A3DF-7E15E245BF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142" y="844787"/>
            <a:ext cx="7167716" cy="5168426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04418BF-0919-4D5A-AC51-0543DAF135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46130" y="6271589"/>
            <a:ext cx="487363" cy="4873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FB7D7B-CF36-4087-8170-08323EC5179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0" y="6347353"/>
            <a:ext cx="2787588" cy="48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03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D3D67B-7011-4763-AD7F-4C18311E27DB}"/>
              </a:ext>
            </a:extLst>
          </p:cNvPr>
          <p:cNvSpPr txBox="1"/>
          <p:nvPr/>
        </p:nvSpPr>
        <p:spPr>
          <a:xfrm>
            <a:off x="852054" y="0"/>
            <a:ext cx="74398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Garamond" panose="02020404030301010803" pitchFamily="18" charset="0"/>
              </a:rPr>
              <a:t>Welcome Aboard</a:t>
            </a: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C9947C2-D997-4DE4-B664-02B67BEC30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46130" y="6271589"/>
            <a:ext cx="487363" cy="4873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011F33-FF64-42B3-9F0A-340B924DF2E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87904" y="2409534"/>
            <a:ext cx="7368191" cy="127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50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D3D67B-7011-4763-AD7F-4C18311E27DB}"/>
              </a:ext>
            </a:extLst>
          </p:cNvPr>
          <p:cNvSpPr txBox="1"/>
          <p:nvPr/>
        </p:nvSpPr>
        <p:spPr>
          <a:xfrm>
            <a:off x="852054" y="0"/>
            <a:ext cx="74398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Garamond" panose="02020404030301010803" pitchFamily="18" charset="0"/>
              </a:rPr>
              <a:t>Academic Degrees and Programs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51C0405-D807-4D06-9EEB-59FCA1D4ABE0}"/>
              </a:ext>
            </a:extLst>
          </p:cNvPr>
          <p:cNvSpPr txBox="1">
            <a:spLocks/>
          </p:cNvSpPr>
          <p:nvPr/>
        </p:nvSpPr>
        <p:spPr>
          <a:xfrm>
            <a:off x="186812" y="1002890"/>
            <a:ext cx="8229600" cy="525780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>
              <a:buFont typeface="Wingdings 2" panose="05020102010507070707" pitchFamily="18" charset="2"/>
              <a:buNone/>
              <a:defRPr/>
            </a:pPr>
            <a:r>
              <a:rPr lang="en-US" b="1" dirty="0">
                <a:solidFill>
                  <a:schemeClr val="bg1"/>
                </a:solidFill>
                <a:latin typeface="Garamond" panose="02020404030301010803" pitchFamily="18" charset="0"/>
              </a:rPr>
              <a:t>  </a:t>
            </a:r>
            <a:r>
              <a:rPr lang="en-US" b="1" u="sng" dirty="0">
                <a:solidFill>
                  <a:schemeClr val="bg1"/>
                </a:solidFill>
                <a:latin typeface="Garamond" panose="02020404030301010803" pitchFamily="18" charset="0"/>
              </a:rPr>
              <a:t>Undergraduate Programs </a:t>
            </a:r>
          </a:p>
          <a:p>
            <a:pPr marL="621792" lvl="1">
              <a:spcBef>
                <a:spcPts val="324"/>
              </a:spcBef>
              <a:buFont typeface="Verdana"/>
              <a:buChar char="◦"/>
              <a:defRPr/>
            </a:pPr>
            <a:endParaRPr lang="en-US" sz="1100" b="1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marL="621792" lvl="1">
              <a:spcBef>
                <a:spcPts val="324"/>
              </a:spcBef>
              <a:buFont typeface="Verdana"/>
              <a:buChar char="◦"/>
              <a:defRPr/>
            </a:pPr>
            <a:r>
              <a:rPr lang="en-US" b="1" dirty="0">
                <a:solidFill>
                  <a:schemeClr val="bg1"/>
                </a:solidFill>
                <a:latin typeface="Garamond" panose="02020404030301010803" pitchFamily="18" charset="0"/>
              </a:rPr>
              <a:t>Bachelor of Science in Criminal Justice </a:t>
            </a:r>
            <a:endParaRPr lang="en-US" sz="1600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marL="621792" lvl="1">
              <a:spcBef>
                <a:spcPts val="324"/>
              </a:spcBef>
              <a:buFont typeface="Verdana"/>
              <a:buChar char="◦"/>
              <a:defRPr/>
            </a:pPr>
            <a:endParaRPr lang="en-US" sz="1100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marL="621792" lvl="1">
              <a:spcBef>
                <a:spcPts val="324"/>
              </a:spcBef>
              <a:buFont typeface="Verdana"/>
              <a:buChar char="◦"/>
              <a:defRPr/>
            </a:pPr>
            <a:r>
              <a:rPr lang="en-US" b="1" dirty="0">
                <a:solidFill>
                  <a:schemeClr val="bg1"/>
                </a:solidFill>
                <a:latin typeface="Garamond" panose="02020404030301010803" pitchFamily="18" charset="0"/>
              </a:rPr>
              <a:t>Minors</a:t>
            </a:r>
          </a:p>
          <a:p>
            <a:pPr marL="859536" lvl="2">
              <a:buFont typeface="Wingdings 2"/>
              <a:buChar char=""/>
              <a:defRPr/>
            </a:pPr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</a:rPr>
              <a:t>Criminal Justice</a:t>
            </a:r>
          </a:p>
          <a:p>
            <a:pPr marL="859536" lvl="2">
              <a:buFont typeface="Wingdings 2"/>
              <a:buChar char=""/>
              <a:defRPr/>
            </a:pPr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</a:rPr>
              <a:t>Forensic Science</a:t>
            </a:r>
          </a:p>
          <a:p>
            <a:pPr marL="859536" lvl="2">
              <a:buFont typeface="Wingdings 2"/>
              <a:buChar char=""/>
              <a:defRPr/>
            </a:pPr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</a:rPr>
              <a:t>Criminal Law and Legal Process</a:t>
            </a:r>
          </a:p>
          <a:p>
            <a:pPr marL="621792" lvl="1">
              <a:spcBef>
                <a:spcPts val="324"/>
              </a:spcBef>
              <a:buFont typeface="Verdana"/>
              <a:buChar char="◦"/>
              <a:defRPr/>
            </a:pPr>
            <a:endParaRPr lang="en-US" sz="1200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marL="339217" lvl="1" indent="0">
              <a:spcBef>
                <a:spcPts val="324"/>
              </a:spcBef>
              <a:buFont typeface="Arial"/>
              <a:buNone/>
              <a:defRPr/>
            </a:pPr>
            <a:r>
              <a:rPr lang="en-US" b="1" u="sng" dirty="0">
                <a:solidFill>
                  <a:schemeClr val="bg1"/>
                </a:solidFill>
                <a:latin typeface="Garamond" panose="02020404030301010803" pitchFamily="18" charset="0"/>
              </a:rPr>
              <a:t>Graduate Programs </a:t>
            </a:r>
          </a:p>
          <a:p>
            <a:pPr marL="339217" lvl="1" indent="0">
              <a:spcBef>
                <a:spcPts val="324"/>
              </a:spcBef>
              <a:buFont typeface="Arial"/>
              <a:buNone/>
              <a:defRPr/>
            </a:pPr>
            <a:endParaRPr lang="en-US" sz="1100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marL="621792" lvl="1">
              <a:spcBef>
                <a:spcPts val="324"/>
              </a:spcBef>
              <a:buFont typeface="Verdana"/>
              <a:buChar char="◦"/>
              <a:defRPr/>
            </a:pPr>
            <a:r>
              <a:rPr lang="en-US" b="1" dirty="0">
                <a:solidFill>
                  <a:schemeClr val="bg1"/>
                </a:solidFill>
                <a:latin typeface="Garamond" panose="02020404030301010803" pitchFamily="18" charset="0"/>
              </a:rPr>
              <a:t>Master of Science in Criminal Justice</a:t>
            </a:r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</a:p>
          <a:p>
            <a:pPr marL="621792" lvl="1">
              <a:spcBef>
                <a:spcPts val="324"/>
              </a:spcBef>
              <a:buFont typeface="Verdana"/>
              <a:buChar char="◦"/>
              <a:defRPr/>
            </a:pPr>
            <a:endParaRPr lang="en-US" sz="1100" b="1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marL="621792" lvl="1">
              <a:spcBef>
                <a:spcPts val="324"/>
              </a:spcBef>
              <a:buFont typeface="Verdana"/>
              <a:buChar char="◦"/>
              <a:defRPr/>
            </a:pPr>
            <a:r>
              <a:rPr lang="en-US" b="1" dirty="0">
                <a:solidFill>
                  <a:schemeClr val="bg1"/>
                </a:solidFill>
                <a:latin typeface="Garamond" panose="02020404030301010803" pitchFamily="18" charset="0"/>
              </a:rPr>
              <a:t>Graduate Certificate options </a:t>
            </a:r>
          </a:p>
          <a:p>
            <a:pPr marL="1192911" lvl="3" indent="-285750"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</a:rPr>
              <a:t>Criminal Justice Education</a:t>
            </a:r>
          </a:p>
          <a:p>
            <a:pPr marL="1192911" lvl="3" indent="-285750"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</a:rPr>
              <a:t>Public Management and Leadership</a:t>
            </a:r>
          </a:p>
          <a:p>
            <a:pPr marL="1192911" lvl="3" indent="-285750"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</a:rPr>
              <a:t> Security Studies</a:t>
            </a:r>
          </a:p>
          <a:p>
            <a:pPr marL="907161" lvl="3" indent="0">
              <a:buFont typeface="Arial"/>
              <a:buNone/>
              <a:defRPr/>
            </a:pPr>
            <a:endParaRPr lang="en-US" dirty="0"/>
          </a:p>
          <a:p>
            <a:pPr marL="365760" indent="-256032">
              <a:buFont typeface="Wingdings 3"/>
              <a:buChar char=""/>
              <a:defRPr/>
            </a:pPr>
            <a:endParaRPr lang="en-US" sz="1700" dirty="0"/>
          </a:p>
          <a:p>
            <a:pPr marL="365760" indent="-256032">
              <a:buFont typeface="Wingdings 3"/>
              <a:buChar char=""/>
              <a:defRPr/>
            </a:pPr>
            <a:endParaRPr lang="en-US" b="1" dirty="0"/>
          </a:p>
          <a:p>
            <a:pPr marL="686435" lvl="1" indent="-256032">
              <a:buFont typeface="Wingdings 3"/>
              <a:buChar char=""/>
              <a:defRPr/>
            </a:pPr>
            <a:endParaRPr lang="en-US" dirty="0"/>
          </a:p>
          <a:p>
            <a:pPr marL="365760" indent="-256032">
              <a:buFont typeface="Wingdings 3"/>
              <a:buChar char=""/>
              <a:defRPr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266B72-BFBA-4731-A341-E29706BF49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5062" y="2774127"/>
            <a:ext cx="2194750" cy="32860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22DE4E-B15C-4E70-B3FB-93E113440DB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0" y="6347353"/>
            <a:ext cx="2787588" cy="483337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1A0502A-FD1D-48D1-9F94-4BFF5D2694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46130" y="63453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3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170"/>
    </mc:Choice>
    <mc:Fallback xmlns="">
      <p:transition spd="slow" advClick="0" advTm="171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3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D3D67B-7011-4763-AD7F-4C18311E27DB}"/>
              </a:ext>
            </a:extLst>
          </p:cNvPr>
          <p:cNvSpPr txBox="1"/>
          <p:nvPr/>
        </p:nvSpPr>
        <p:spPr>
          <a:xfrm>
            <a:off x="852054" y="14748"/>
            <a:ext cx="74398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Garamond" panose="02020404030301010803" pitchFamily="18" charset="0"/>
              </a:rPr>
              <a:t>Forensic Science Studies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D7FEC7-D102-45E1-8C73-D76C7FF0AC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426" y="784189"/>
            <a:ext cx="7565792" cy="53649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EE67E22-D98E-49CC-B37E-71163CBA2CD7}"/>
              </a:ext>
            </a:extLst>
          </p:cNvPr>
          <p:cNvSpPr txBox="1"/>
          <p:nvPr/>
        </p:nvSpPr>
        <p:spPr>
          <a:xfrm>
            <a:off x="6426576" y="1060162"/>
            <a:ext cx="252928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chemeClr val="bg1"/>
                </a:solidFill>
                <a:latin typeface="Garamond" panose="02020404030301010803" pitchFamily="18" charset="0"/>
              </a:rPr>
              <a:t>Classroom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chemeClr val="bg1"/>
                </a:solidFill>
                <a:latin typeface="Garamond" panose="02020404030301010803" pitchFamily="18" charset="0"/>
              </a:rPr>
              <a:t>Laboratory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chemeClr val="bg1"/>
                </a:solidFill>
                <a:latin typeface="Garamond" panose="02020404030301010803" pitchFamily="18" charset="0"/>
              </a:rPr>
              <a:t>Crime Scene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chemeClr val="bg1"/>
                </a:solidFill>
                <a:latin typeface="Garamond" panose="02020404030301010803" pitchFamily="18" charset="0"/>
              </a:rPr>
              <a:t>CJ Agency</a:t>
            </a:r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BCB1B9E-819C-4E22-B1F6-772D6E1167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09503" y="6220427"/>
            <a:ext cx="487363" cy="4873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80BD98-808A-4C9D-B3F1-9070E6443C3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0" y="6347353"/>
            <a:ext cx="2787588" cy="48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872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140"/>
    </mc:Choice>
    <mc:Fallback xmlns="">
      <p:transition spd="slow" advClick="0" advTm="141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5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D3D67B-7011-4763-AD7F-4C18311E27DB}"/>
              </a:ext>
            </a:extLst>
          </p:cNvPr>
          <p:cNvSpPr txBox="1"/>
          <p:nvPr/>
        </p:nvSpPr>
        <p:spPr>
          <a:xfrm>
            <a:off x="852054" y="0"/>
            <a:ext cx="74398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Garamond" panose="02020404030301010803" pitchFamily="18" charset="0"/>
              </a:rPr>
              <a:t>Forensic Science at ECU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5E45DC-A349-4C20-8870-1F39ADEBC1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0288" y="764847"/>
            <a:ext cx="6537162" cy="5768672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DEB3375-2698-4753-9BF8-0795A604AC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33629" y="6237884"/>
            <a:ext cx="487363" cy="4873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9C8EC9-42E3-4CC2-A5B4-856C1AA8043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0" y="6347353"/>
            <a:ext cx="2787588" cy="48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460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6160"/>
    </mc:Choice>
    <mc:Fallback xmlns="">
      <p:transition spd="slow" advClick="0" advTm="161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5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D3D67B-7011-4763-AD7F-4C18311E27DB}"/>
              </a:ext>
            </a:extLst>
          </p:cNvPr>
          <p:cNvSpPr txBox="1"/>
          <p:nvPr/>
        </p:nvSpPr>
        <p:spPr>
          <a:xfrm>
            <a:off x="852054" y="0"/>
            <a:ext cx="74398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Garamond" panose="02020404030301010803" pitchFamily="18" charset="0"/>
              </a:rPr>
              <a:t>Other Criminal Justice Minors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C99578-8DB0-4CC3-8859-1AA2666529E9}"/>
              </a:ext>
            </a:extLst>
          </p:cNvPr>
          <p:cNvSpPr txBox="1"/>
          <p:nvPr/>
        </p:nvSpPr>
        <p:spPr>
          <a:xfrm>
            <a:off x="354188" y="1179871"/>
            <a:ext cx="830311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4800" dirty="0">
                <a:solidFill>
                  <a:schemeClr val="bg1"/>
                </a:solidFill>
                <a:latin typeface="Garamond" panose="02020404030301010803" pitchFamily="18" charset="0"/>
              </a:rPr>
              <a:t>Minor in Criminal Justice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4800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4800" dirty="0">
                <a:solidFill>
                  <a:schemeClr val="bg1"/>
                </a:solidFill>
                <a:latin typeface="Garamond" panose="02020404030301010803" pitchFamily="18" charset="0"/>
              </a:rPr>
              <a:t>Minor in Criminal Law and Judicial Process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AB9358-B729-4FB1-8874-D9F609F349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9091" y="3790335"/>
            <a:ext cx="4127935" cy="2096729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FEF0791-E183-4B1F-9D51-361E5BE301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94318" y="6386051"/>
            <a:ext cx="444891" cy="4448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FE3C1F-6FBD-406C-8B4A-25B85534201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0" y="6362101"/>
            <a:ext cx="2787588" cy="48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51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6160"/>
    </mc:Choice>
    <mc:Fallback xmlns="">
      <p:transition spd="slow" advClick="0" advTm="161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0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D3D67B-7011-4763-AD7F-4C18311E27DB}"/>
              </a:ext>
            </a:extLst>
          </p:cNvPr>
          <p:cNvSpPr txBox="1"/>
          <p:nvPr/>
        </p:nvSpPr>
        <p:spPr>
          <a:xfrm>
            <a:off x="852054" y="0"/>
            <a:ext cx="74398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Garamond" panose="02020404030301010803" pitchFamily="18" charset="0"/>
              </a:rPr>
              <a:t>Faculty Facts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3677BB-6449-4CFA-A04E-5F11F8B190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733" y="926375"/>
            <a:ext cx="8370533" cy="500525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0D1A053-7F59-4806-A324-7AD3E86764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13584" y="6370637"/>
            <a:ext cx="487363" cy="4873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3EFDDD-EA45-4593-AC2A-F71C67EFD90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0" y="6347353"/>
            <a:ext cx="2787588" cy="48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11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7270"/>
    </mc:Choice>
    <mc:Fallback xmlns="">
      <p:transition spd="slow" advClick="0" advTm="27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AAE6E75D-5190-463C-A522-DB4084355422}"/>
              </a:ext>
            </a:extLst>
          </p:cNvPr>
          <p:cNvSpPr txBox="1"/>
          <p:nvPr/>
        </p:nvSpPr>
        <p:spPr>
          <a:xfrm>
            <a:off x="560439" y="1002890"/>
            <a:ext cx="8229373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chemeClr val="bg1"/>
                </a:solidFill>
                <a:latin typeface="Garamond" panose="02020404030301010803" pitchFamily="18" charset="0"/>
              </a:rPr>
              <a:t>International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bg1"/>
                </a:solidFill>
                <a:latin typeface="Garamond" panose="02020404030301010803" pitchFamily="18" charset="0"/>
              </a:rPr>
              <a:t> United Nations  South Sudan Crime Scene Training </a:t>
            </a:r>
          </a:p>
          <a:p>
            <a:r>
              <a:rPr lang="en-US" sz="2800" i="1" dirty="0">
                <a:solidFill>
                  <a:schemeClr val="bg1"/>
                </a:solidFill>
                <a:latin typeface="Garamond" panose="02020404030301010803" pitchFamily="18" charset="0"/>
              </a:rPr>
              <a:t>National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bg1"/>
                </a:solidFill>
                <a:latin typeface="Garamond" panose="02020404030301010803" pitchFamily="18" charset="0"/>
              </a:rPr>
              <a:t>National Capital Jury Project 				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bg1"/>
                </a:solidFill>
                <a:latin typeface="Garamond" panose="02020404030301010803" pitchFamily="18" charset="0"/>
              </a:rPr>
              <a:t>National Domestic Violence Homicide Risk Project</a:t>
            </a:r>
          </a:p>
          <a:p>
            <a:r>
              <a:rPr lang="en-US" sz="2800" i="1" dirty="0">
                <a:solidFill>
                  <a:schemeClr val="bg1"/>
                </a:solidFill>
                <a:latin typeface="Garamond" panose="02020404030301010803" pitchFamily="18" charset="0"/>
              </a:rPr>
              <a:t>North Carolina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bg1"/>
                </a:solidFill>
                <a:latin typeface="Garamond" panose="02020404030301010803" pitchFamily="18" charset="0"/>
              </a:rPr>
              <a:t>North Carolina Mental Health Task Force 	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bg1"/>
                </a:solidFill>
                <a:latin typeface="Garamond" panose="02020404030301010803" pitchFamily="18" charset="0"/>
              </a:rPr>
              <a:t>North Carolina Correctional Personnel Study</a:t>
            </a:r>
          </a:p>
          <a:p>
            <a:r>
              <a:rPr lang="en-US" sz="2800" i="1" dirty="0">
                <a:solidFill>
                  <a:schemeClr val="bg1"/>
                </a:solidFill>
                <a:latin typeface="Garamond" panose="02020404030301010803" pitchFamily="18" charset="0"/>
              </a:rPr>
              <a:t>Local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bg1"/>
                </a:solidFill>
                <a:latin typeface="Garamond" panose="02020404030301010803" pitchFamily="18" charset="0"/>
              </a:rPr>
              <a:t>Greenville Community Police Satisfaction Study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bg1"/>
                </a:solidFill>
                <a:latin typeface="Garamond" panose="02020404030301010803" pitchFamily="18" charset="0"/>
              </a:rPr>
              <a:t>Wake County Drug Court Project</a:t>
            </a:r>
            <a:endParaRPr lang="en-US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DD6C3C-B99E-4CFA-9844-59D1FFCCF2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0044" y="851600"/>
            <a:ext cx="944962" cy="7986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957B128-427D-4BAA-9319-1F53E12172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3465" y="1918724"/>
            <a:ext cx="1018120" cy="7742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AE58690-F306-4708-ACB2-0791F23303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4096" y="3302608"/>
            <a:ext cx="1097375" cy="7864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B284941-FD83-4B60-A8F7-8C58FA1764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84747" y="4424354"/>
            <a:ext cx="658425" cy="75597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681F3B7-665A-4690-BF7B-4F47070B0E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46130" y="6268488"/>
            <a:ext cx="487363" cy="48736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3850833-B6B8-431F-B2E3-75B199986C10}"/>
              </a:ext>
            </a:extLst>
          </p:cNvPr>
          <p:cNvSpPr/>
          <p:nvPr/>
        </p:nvSpPr>
        <p:spPr>
          <a:xfrm>
            <a:off x="1803394" y="82159"/>
            <a:ext cx="553721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Garamond" panose="02020404030301010803" pitchFamily="18" charset="0"/>
              </a:rPr>
              <a:t>Departmental Research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DC3E2CE-A40D-4331-8825-B5831BF7B81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0" y="6347353"/>
            <a:ext cx="2787588" cy="48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32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90"/>
    </mc:Choice>
    <mc:Fallback xmlns="">
      <p:transition spd="slow" advClick="0" advTm="90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East Carolina Universit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0-1453 THCAS marketing template slide FINAL" id="{707E6CB1-ADF1-B44D-A58C-23CFF0CC471E}" vid="{91C3350B-5725-8740-92B8-1B5460497A3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20-1453 THCAS marketing template slide FINAL</Template>
  <TotalTime>26124</TotalTime>
  <Words>640</Words>
  <Application>Microsoft Office PowerPoint</Application>
  <PresentationFormat>On-screen Show (4:3)</PresentationFormat>
  <Paragraphs>187</Paragraphs>
  <Slides>31</Slides>
  <Notes>0</Notes>
  <HiddenSlides>0</HiddenSlides>
  <MMClips>27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Arial</vt:lpstr>
      <vt:lpstr>Book Antiqua</vt:lpstr>
      <vt:lpstr>Calibri</vt:lpstr>
      <vt:lpstr>Garamond</vt:lpstr>
      <vt:lpstr>Verdana</vt:lpstr>
      <vt:lpstr>Wingdings</vt:lpstr>
      <vt:lpstr>Wingdings 2</vt:lpstr>
      <vt:lpstr>Wingdings 3</vt:lpstr>
      <vt:lpstr>East Carolina University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Etheridge, LeAnn</dc:creator>
  <cp:lastModifiedBy>Fornes, Brad</cp:lastModifiedBy>
  <cp:revision>46</cp:revision>
  <dcterms:created xsi:type="dcterms:W3CDTF">2020-04-28T14:40:01Z</dcterms:created>
  <dcterms:modified xsi:type="dcterms:W3CDTF">2021-01-21T19:44:57Z</dcterms:modified>
</cp:coreProperties>
</file>