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63" r:id="rId2"/>
    <p:sldId id="303" r:id="rId3"/>
    <p:sldId id="264" r:id="rId4"/>
    <p:sldId id="266" r:id="rId5"/>
    <p:sldId id="304" r:id="rId6"/>
    <p:sldId id="305" r:id="rId7"/>
    <p:sldId id="306" r:id="rId8"/>
    <p:sldId id="309" r:id="rId9"/>
    <p:sldId id="346" r:id="rId10"/>
    <p:sldId id="312" r:id="rId11"/>
    <p:sldId id="347" r:id="rId12"/>
    <p:sldId id="313" r:id="rId13"/>
    <p:sldId id="314" r:id="rId14"/>
    <p:sldId id="315" r:id="rId15"/>
    <p:sldId id="316" r:id="rId16"/>
    <p:sldId id="348" r:id="rId17"/>
    <p:sldId id="349" r:id="rId18"/>
    <p:sldId id="317" r:id="rId19"/>
    <p:sldId id="318" r:id="rId20"/>
    <p:sldId id="319" r:id="rId21"/>
    <p:sldId id="320" r:id="rId22"/>
    <p:sldId id="321" r:id="rId23"/>
    <p:sldId id="322" r:id="rId24"/>
    <p:sldId id="355" r:id="rId25"/>
    <p:sldId id="324" r:id="rId26"/>
    <p:sldId id="340" r:id="rId27"/>
    <p:sldId id="351" r:id="rId28"/>
    <p:sldId id="353" r:id="rId29"/>
    <p:sldId id="354" r:id="rId30"/>
    <p:sldId id="325" r:id="rId31"/>
    <p:sldId id="32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7"/>
    <p:restoredTop sz="94626"/>
  </p:normalViewPr>
  <p:slideViewPr>
    <p:cSldViewPr snapToGrid="0" snapToObjects="1">
      <p:cViewPr varScale="1">
        <p:scale>
          <a:sx n="86" d="100"/>
          <a:sy n="86" d="100"/>
        </p:scale>
        <p:origin x="1200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C5671-BC5F-194A-A34C-5E85B6441256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D2002-4DF3-A34A-8E96-D1F3F0330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45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48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" y="6261798"/>
            <a:ext cx="9112086" cy="5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77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84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" y="6261798"/>
            <a:ext cx="9112086" cy="5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65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" y="6261798"/>
            <a:ext cx="9112086" cy="5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69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" y="6261798"/>
            <a:ext cx="9112086" cy="5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8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" y="6261798"/>
            <a:ext cx="9112086" cy="5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96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" y="6261798"/>
            <a:ext cx="9112086" cy="5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6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" y="6261798"/>
            <a:ext cx="9112086" cy="5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3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" y="6261798"/>
            <a:ext cx="9112086" cy="5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40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" y="6261798"/>
            <a:ext cx="9112086" cy="5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02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014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.jp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5.jpg"/><Relationship Id="rId4" Type="http://schemas.openxmlformats.org/officeDocument/2006/relationships/image" Target="../media/image28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.jp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.jp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.jp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7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jp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jp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jp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jp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jp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6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6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0CEB1CAC-2B4C-3643-8DF3-9E9C07E27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4057F2-F182-394C-8415-34FF7587D5DD}"/>
              </a:ext>
            </a:extLst>
          </p:cNvPr>
          <p:cNvSpPr txBox="1"/>
          <p:nvPr/>
        </p:nvSpPr>
        <p:spPr>
          <a:xfrm>
            <a:off x="511866" y="516838"/>
            <a:ext cx="81202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Garamond" panose="02020404030301010803" pitchFamily="18" charset="0"/>
              </a:rPr>
              <a:t>Criminal Justice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Garamond" panose="02020404030301010803" pitchFamily="18" charset="0"/>
              </a:rPr>
              <a:t>Explore a Major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70B27-B905-1545-814B-246F733D5020}"/>
              </a:ext>
            </a:extLst>
          </p:cNvPr>
          <p:cNvSpPr txBox="1"/>
          <p:nvPr/>
        </p:nvSpPr>
        <p:spPr>
          <a:xfrm>
            <a:off x="3896134" y="2246243"/>
            <a:ext cx="4750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i="1" dirty="0">
                <a:solidFill>
                  <a:schemeClr val="bg1"/>
                </a:solidFill>
              </a:rPr>
              <a:t>“Educating the next generation of criminal justice leaders”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592A04-48A0-47F4-8DA5-D6C755979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52" y="6228951"/>
            <a:ext cx="487363" cy="487363"/>
          </a:xfrm>
          <a:prstGeom prst="rect">
            <a:avLst/>
          </a:prstGeom>
        </p:spPr>
      </p:pic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25FB8305-2926-48CA-8BC0-82C4599F5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0461" y="5441791"/>
            <a:ext cx="4287915" cy="82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70" advClick="0" advTm="57570"/>
    </mc:Choice>
    <mc:Fallback xmlns="">
      <p:transition spd="med" advClick="0" advTm="57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Student Advising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70483D-3E84-4935-8D4F-3992E640F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54" y="1203070"/>
            <a:ext cx="1152244" cy="1731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C68B55-85F1-452B-9244-B708DE595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054" y="3923517"/>
            <a:ext cx="1140051" cy="1707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900715-386D-4ED5-B724-01674872021B}"/>
              </a:ext>
            </a:extLst>
          </p:cNvPr>
          <p:cNvSpPr txBox="1"/>
          <p:nvPr/>
        </p:nvSpPr>
        <p:spPr>
          <a:xfrm>
            <a:off x="2300749" y="1812230"/>
            <a:ext cx="4925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Mrs. Peggy Newsome</a:t>
            </a:r>
            <a:endParaRPr lang="en-US" sz="28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C2A748-F126-4862-84A1-70F8FACC3490}"/>
              </a:ext>
            </a:extLst>
          </p:cNvPr>
          <p:cNvSpPr txBox="1"/>
          <p:nvPr/>
        </p:nvSpPr>
        <p:spPr>
          <a:xfrm>
            <a:off x="2300749" y="4460996"/>
            <a:ext cx="4778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Mr. Courtney Rosemond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A9C6A0-A727-44C5-9CA0-121DF19F1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6130" y="6307583"/>
            <a:ext cx="487363" cy="487363"/>
          </a:xfrm>
          <a:prstGeom prst="rect">
            <a:avLst/>
          </a:prstGeom>
        </p:spPr>
      </p:pic>
      <p:pic>
        <p:nvPicPr>
          <p:cNvPr id="10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15BF211F-4636-41B6-9803-A74CDCDBDF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170"/>
    </mc:Choice>
    <mc:Fallback xmlns="">
      <p:transition spd="slow" advClick="0" advTm="17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Learning Beyond the Classroom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61B0CF-FB02-476C-8F95-1C060C7E01CF}"/>
              </a:ext>
            </a:extLst>
          </p:cNvPr>
          <p:cNvSpPr txBox="1"/>
          <p:nvPr/>
        </p:nvSpPr>
        <p:spPr>
          <a:xfrm>
            <a:off x="354188" y="973394"/>
            <a:ext cx="843562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Internship and field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Criminal Justice study abroad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International study &amp; student exchange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Faculty-student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Agency visits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Guest speakers and symposia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Career Fair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Community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Service learning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BFA643-CBC1-4331-8341-FF7F31FF2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070" y="973394"/>
            <a:ext cx="1048603" cy="204233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1F2767-7289-4C41-90F0-75D14D9E0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5119" y="6271589"/>
            <a:ext cx="487363" cy="487363"/>
          </a:xfrm>
          <a:prstGeom prst="rect">
            <a:avLst/>
          </a:prstGeom>
        </p:spPr>
      </p:pic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7A318EE1-9E55-412C-9B74-BD95B932C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7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220"/>
    </mc:Choice>
    <mc:Fallback xmlns="">
      <p:transition spd="slow" advClick="0" advTm="22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Field Experience/Internship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3E08AF-5BF8-4D0C-9E85-4F593E929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36" y="817805"/>
            <a:ext cx="3383573" cy="2328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478E9-DFB7-4CBE-99EE-9FC4F9D69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736" y="3903233"/>
            <a:ext cx="3548180" cy="2426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FA30FE-BD05-4B8D-9A17-3D1621258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312" y="3831167"/>
            <a:ext cx="3596952" cy="24751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172E7D-5A9A-4F01-8F02-6E369EE598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8592" y="874893"/>
            <a:ext cx="3475021" cy="23349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C16DFE-AB87-4D4A-8C92-D5D4D404A1EA}"/>
              </a:ext>
            </a:extLst>
          </p:cNvPr>
          <p:cNvSpPr txBox="1"/>
          <p:nvPr/>
        </p:nvSpPr>
        <p:spPr>
          <a:xfrm>
            <a:off x="358012" y="3324901"/>
            <a:ext cx="843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>
                <a:solidFill>
                  <a:schemeClr val="bg1"/>
                </a:solidFill>
              </a:rPr>
              <a:t>Law Enforcement • Court • Probation • Juvenile • Victim Advocate • Law Office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CD9FD6-4B6A-44DE-96FF-51E504D58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2582" y="6313732"/>
            <a:ext cx="487363" cy="487363"/>
          </a:xfrm>
          <a:prstGeom prst="rect">
            <a:avLst/>
          </a:prstGeom>
        </p:spPr>
      </p:pic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DF3B9013-C65A-433C-A2A6-70DEFBEB83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8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100"/>
    </mc:Choice>
    <mc:Fallback xmlns="">
      <p:transition spd="slow" advClick="0" advTm="10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Agency Internship Experience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14068-D316-4FA5-80FC-8E06D3067542}"/>
              </a:ext>
            </a:extLst>
          </p:cNvPr>
          <p:cNvSpPr txBox="1"/>
          <p:nvPr/>
        </p:nvSpPr>
        <p:spPr>
          <a:xfrm>
            <a:off x="575187" y="1002890"/>
            <a:ext cx="7315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Offered Spring, Summer, and Fall.</a:t>
            </a:r>
            <a:b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endParaRPr lang="en-US" sz="32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Work with law enforcement, law, courts, corrections, and social service agencies.</a:t>
            </a:r>
            <a:b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endParaRPr lang="en-US" sz="32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Opportunities available in local, state, national and even international organizations!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A29EEB-0C2F-4880-86F5-EF0BA7CB4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2849" y="6343579"/>
            <a:ext cx="487363" cy="487363"/>
          </a:xfrm>
          <a:prstGeom prst="rect">
            <a:avLst/>
          </a:prstGeom>
        </p:spPr>
      </p:pic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9AF74BED-EDC8-411F-B71D-A35EBD54F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4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170"/>
    </mc:Choice>
    <mc:Fallback xmlns="">
      <p:transition spd="slow" advClick="0" advTm="17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Study Abroad in Europe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D927E-8F58-4B41-9E9A-790BB1566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86027"/>
            <a:ext cx="4923383" cy="3228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EA666-6899-404E-85D9-FB66803AF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848" y="2186028"/>
            <a:ext cx="4263428" cy="32283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E4A0C4-68B6-4F3C-A1A5-EA8765EE193F}"/>
              </a:ext>
            </a:extLst>
          </p:cNvPr>
          <p:cNvSpPr txBox="1"/>
          <p:nvPr/>
        </p:nvSpPr>
        <p:spPr>
          <a:xfrm>
            <a:off x="1942466" y="1258384"/>
            <a:ext cx="943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Paris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A945BF-5876-41A1-A12E-11FC7A85D93D}"/>
              </a:ext>
            </a:extLst>
          </p:cNvPr>
          <p:cNvSpPr txBox="1"/>
          <p:nvPr/>
        </p:nvSpPr>
        <p:spPr>
          <a:xfrm>
            <a:off x="5614221" y="1258385"/>
            <a:ext cx="2890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The Netherlands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D68CB2-3836-477C-98E7-FE4F56F1B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4361" y="6271332"/>
            <a:ext cx="487363" cy="487363"/>
          </a:xfrm>
          <a:prstGeom prst="rect">
            <a:avLst/>
          </a:prstGeom>
        </p:spPr>
      </p:pic>
      <p:pic>
        <p:nvPicPr>
          <p:cNvPr id="10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0AA475AA-4896-4253-AA09-7125721611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4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190"/>
    </mc:Choice>
    <mc:Fallback xmlns="">
      <p:transition spd="slow" advClick="0" advTm="19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International Study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CD6E13-E2B6-4C34-ACC5-304DF5F3366A}"/>
              </a:ext>
            </a:extLst>
          </p:cNvPr>
          <p:cNvSpPr/>
          <p:nvPr/>
        </p:nvSpPr>
        <p:spPr>
          <a:xfrm>
            <a:off x="4465" y="796499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Visiting Scholar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Director Sun-OK Shim: South Korean Ministry of Justice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E95FD0-4BF1-4957-BB5B-36057357B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037" y="895959"/>
            <a:ext cx="2267909" cy="17497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CCFE87-EF68-4C6C-AAFD-16B45A6C3203}"/>
              </a:ext>
            </a:extLst>
          </p:cNvPr>
          <p:cNvSpPr/>
          <p:nvPr/>
        </p:nvSpPr>
        <p:spPr>
          <a:xfrm>
            <a:off x="-122491" y="2923029"/>
            <a:ext cx="5834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125" indent="-255588"/>
            <a:r>
              <a:rPr lang="en-US" altLang="en-US" sz="32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Foreign student exchange program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003067-88FA-466A-B5E1-AAB8492BE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78" y="3863269"/>
            <a:ext cx="1603387" cy="1987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3C667E-2703-4DA1-AD91-0CC67082F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240" y="3863269"/>
            <a:ext cx="1664352" cy="19630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BED2DD-EE23-4670-A199-7E8D53A21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6586" y="3277652"/>
            <a:ext cx="1475360" cy="9144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364DD6-E0A0-4EAB-B3B6-35A8871BC3C7}"/>
              </a:ext>
            </a:extLst>
          </p:cNvPr>
          <p:cNvSpPr/>
          <p:nvPr/>
        </p:nvSpPr>
        <p:spPr>
          <a:xfrm>
            <a:off x="5285741" y="41347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La Trobe University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Australia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FB374F-2EF6-4496-8A65-72A6E5E133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6586" y="4674223"/>
            <a:ext cx="1444877" cy="9388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39AB687-F442-4D56-B915-12895E1DB5ED}"/>
              </a:ext>
            </a:extLst>
          </p:cNvPr>
          <p:cNvSpPr/>
          <p:nvPr/>
        </p:nvSpPr>
        <p:spPr>
          <a:xfrm>
            <a:off x="5128592" y="5499871"/>
            <a:ext cx="4572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7688" indent="-411163" algn="ctr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University of Manchester</a:t>
            </a:r>
          </a:p>
          <a:p>
            <a:pPr marL="547688" indent="-411163" algn="ctr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  United Kingdom </a:t>
            </a:r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270C2D-48DF-4054-B342-D67AD29B8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46130" y="6267942"/>
            <a:ext cx="487363" cy="487363"/>
          </a:xfrm>
          <a:prstGeom prst="rect">
            <a:avLst/>
          </a:prstGeom>
        </p:spPr>
      </p:pic>
      <p:pic>
        <p:nvPicPr>
          <p:cNvPr id="16" name="Picture 15" descr="A picture containing table&#10;&#10;Description automatically generated">
            <a:extLst>
              <a:ext uri="{FF2B5EF4-FFF2-40B4-BE49-F238E27FC236}">
                <a16:creationId xmlns:a16="http://schemas.microsoft.com/office/drawing/2014/main" id="{54065B92-E85C-435C-B74D-CD63281088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1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130"/>
    </mc:Choice>
    <mc:Fallback xmlns="">
      <p:transition spd="slow" advClick="0" advTm="13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Student Life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BF5450-5321-4E33-9139-A5488F8BC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40" y="796499"/>
            <a:ext cx="3981033" cy="20850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8172F9-A998-4CD6-BC8C-0942AFA02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740" y="3558852"/>
            <a:ext cx="3572566" cy="2432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3D7DE6-5FD7-4211-A618-4DC952783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8592" y="3604475"/>
            <a:ext cx="3261643" cy="2231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A12333-FAEC-4592-9698-B9582A9926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3923" y="801906"/>
            <a:ext cx="3383573" cy="2231329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F3BA10-9D40-4B79-AF41-78C17C48F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4358" y="6343579"/>
            <a:ext cx="487363" cy="487363"/>
          </a:xfrm>
          <a:prstGeom prst="rect">
            <a:avLst/>
          </a:prstGeom>
        </p:spPr>
      </p:pic>
      <p:pic>
        <p:nvPicPr>
          <p:cNvPr id="10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7E010A7E-12D6-4D24-A41B-90B503254D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3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90"/>
    </mc:Choice>
    <mc:Fallback xmlns="">
      <p:transition spd="slow" advClick="0" advTm="9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Living-Learning Community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7D4EA3-3279-42F2-BD3C-F816C6652C2E}"/>
              </a:ext>
            </a:extLst>
          </p:cNvPr>
          <p:cNvSpPr/>
          <p:nvPr/>
        </p:nvSpPr>
        <p:spPr>
          <a:xfrm>
            <a:off x="4465" y="769441"/>
            <a:ext cx="4572000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First-year Criminal Justice students</a:t>
            </a:r>
          </a:p>
          <a:p>
            <a:endParaRPr lang="en-US" sz="9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20 student cohort group</a:t>
            </a:r>
          </a:p>
          <a:p>
            <a:endParaRPr lang="en-US" sz="9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Living in Umstead Residence Hall </a:t>
            </a:r>
            <a:endParaRPr lang="en-US" sz="9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CJ-LLC support team consists of: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CJ academic advisors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CJ faculty mentors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Subject matter tutors</a:t>
            </a:r>
          </a:p>
          <a:p>
            <a:pPr lvl="1"/>
            <a:endParaRPr lang="en-US" sz="9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Academic support; extra-curricular programming; career networking</a:t>
            </a:r>
          </a:p>
          <a:p>
            <a:endParaRPr lang="en-US" sz="9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Creates a community learning experience that facilitates student university transition, academic </a:t>
            </a: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success, peer networking, and familiarity with the criminal justice field.</a:t>
            </a:r>
          </a:p>
        </p:txBody>
      </p:sp>
      <p:pic>
        <p:nvPicPr>
          <p:cNvPr id="7" name="Picture 6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9FA5C9A5-B5D4-4C21-922F-8590F6F6D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959" y="862804"/>
            <a:ext cx="4406081" cy="2937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36F024-FE8B-4026-A18F-4B93E12C3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392" y="4264679"/>
            <a:ext cx="3066554" cy="154242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45B8A4-7D9D-4C77-A46A-C25321FF3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3677" y="6307583"/>
            <a:ext cx="487363" cy="487363"/>
          </a:xfrm>
          <a:prstGeom prst="rect">
            <a:avLst/>
          </a:prstGeom>
        </p:spPr>
      </p:pic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75FE9AAB-23EA-4A13-B28A-A40903F99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0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150"/>
    </mc:Choice>
    <mc:Fallback xmlns="">
      <p:transition spd="slow" advClick="0" advTm="1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Faculty-Student Research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82520-6E98-4EE5-BA0B-CA2536BEB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4512"/>
            <a:ext cx="2664183" cy="2304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15357A-87B9-4DE4-BECF-FED0C50F6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84071"/>
            <a:ext cx="2816596" cy="23959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1044D9-65E6-48B9-80DE-882D95E46F2C}"/>
              </a:ext>
            </a:extLst>
          </p:cNvPr>
          <p:cNvSpPr/>
          <p:nvPr/>
        </p:nvSpPr>
        <p:spPr>
          <a:xfrm>
            <a:off x="3615859" y="1368815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Toby Board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Graduate Research Assistant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2018 Lifesavers Traffic Safety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Scholar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743984-BB0B-4A07-B364-E00F67D75E32}"/>
              </a:ext>
            </a:extLst>
          </p:cNvPr>
          <p:cNvSpPr/>
          <p:nvPr/>
        </p:nvSpPr>
        <p:spPr>
          <a:xfrm>
            <a:off x="3495368" y="3796108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Aubrey Urwick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MSCJ graduate student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2017 James B. Merritt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Outstanding Graduate Student Award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North Carolina Criminal Justice Association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EA1656-B61E-4857-A4B7-F682552AE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3352" y="6307583"/>
            <a:ext cx="487363" cy="487363"/>
          </a:xfrm>
          <a:prstGeom prst="rect">
            <a:avLst/>
          </a:prstGeom>
        </p:spPr>
      </p:pic>
      <p:pic>
        <p:nvPicPr>
          <p:cNvPr id="10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032F0602-5D56-449F-95D0-2EAAD1DC80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0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150"/>
    </mc:Choice>
    <mc:Fallback xmlns="">
      <p:transition spd="slow" advClick="0" advTm="1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Expert Guest Speakers and International Scholars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1805C-3270-440E-AE10-70F6070D9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46550"/>
            <a:ext cx="5035732" cy="44443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B5F506-2D26-4A13-8EC5-6DF135F1B4AE}"/>
              </a:ext>
            </a:extLst>
          </p:cNvPr>
          <p:cNvSpPr/>
          <p:nvPr/>
        </p:nvSpPr>
        <p:spPr>
          <a:xfrm>
            <a:off x="5035732" y="237607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Professor Christiaan Bezuidenhout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University of Pretoria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South Africa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2018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International Criminology Lecture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498709-146B-4076-B13C-438E2D8D8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732" y="3401942"/>
            <a:ext cx="2700762" cy="713294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6EF191-28F4-47DC-AAAD-2EF1A4F8C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310" y="6370637"/>
            <a:ext cx="487363" cy="487363"/>
          </a:xfrm>
          <a:prstGeom prst="rect">
            <a:avLst/>
          </a:prstGeom>
        </p:spPr>
      </p:pic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2DE24643-7840-42D1-8613-75A6ECFF43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2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90"/>
    </mc:Choice>
    <mc:Fallback xmlns="">
      <p:transition spd="slow" advClick="0" advTm="9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4217E0-FB20-4648-86ED-85783E66EBBD}"/>
              </a:ext>
            </a:extLst>
          </p:cNvPr>
          <p:cNvSpPr txBox="1"/>
          <p:nvPr/>
        </p:nvSpPr>
        <p:spPr>
          <a:xfrm>
            <a:off x="1475509" y="27058"/>
            <a:ext cx="6192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Criminal Justice Academics</a:t>
            </a:r>
          </a:p>
        </p:txBody>
      </p:sp>
      <p:pic>
        <p:nvPicPr>
          <p:cNvPr id="6" name="Picture 5" descr="Two people sitting in front of a computer&#10;&#10;Description automatically generated">
            <a:extLst>
              <a:ext uri="{FF2B5EF4-FFF2-40B4-BE49-F238E27FC236}">
                <a16:creationId xmlns:a16="http://schemas.microsoft.com/office/drawing/2014/main" id="{171DA48F-E8A3-4916-9BFC-88522E71F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135" y="819265"/>
            <a:ext cx="3850033" cy="545232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5EE0F7-ADA7-43E1-B5D4-0AB83F1A4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310" y="6357108"/>
            <a:ext cx="487363" cy="487363"/>
          </a:xfrm>
          <a:prstGeom prst="rect">
            <a:avLst/>
          </a:prstGeom>
        </p:spPr>
      </p:pic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F642A61B-116B-4C1C-B01C-968C8B4DC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2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180"/>
    </mc:Choice>
    <mc:Fallback xmlns="">
      <p:transition spd="slow" advClick="0" advTm="18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603121" y="12310"/>
            <a:ext cx="7937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Annual Criminal Justice Career Fair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608CF8-6F1F-4C2C-A32C-DEF4FD2BA84B}"/>
              </a:ext>
            </a:extLst>
          </p:cNvPr>
          <p:cNvSpPr/>
          <p:nvPr/>
        </p:nvSpPr>
        <p:spPr>
          <a:xfrm>
            <a:off x="176980" y="1017562"/>
            <a:ext cx="87900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40+ Federal, State, and Local Criminal Justice Agency Participants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North Carolina Law Schools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994963-ACD8-41AB-B1C5-54F0AD583B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147"/>
          <a:stretch/>
        </p:blipFill>
        <p:spPr>
          <a:xfrm>
            <a:off x="111319" y="2938689"/>
            <a:ext cx="8992379" cy="3103366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3ABA40-B549-4726-A7E7-3696B0DA5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6130" y="6343579"/>
            <a:ext cx="487363" cy="487363"/>
          </a:xfrm>
          <a:prstGeom prst="rect">
            <a:avLst/>
          </a:prstGeom>
        </p:spPr>
      </p:pic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A1546298-A382-4FF5-92BD-18959C190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8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150"/>
    </mc:Choice>
    <mc:Fallback xmlns="">
      <p:transition spd="slow" advClick="0" advTm="1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Community Engagement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CCF5AD6-733E-454D-A722-6FCB5F79D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14989"/>
            <a:ext cx="4191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Faculty-student food drive donated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2,250 lbs. to the food bank of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Central &amp; Eastern North Carolina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0BE445-DD0E-4B1D-AC2D-F652A60F5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384462"/>
            <a:ext cx="2926334" cy="2011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94E535-3646-42F1-85F2-0E4615C9E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869" y="2078469"/>
            <a:ext cx="2298391" cy="1700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7A5C0E-7945-466A-A808-ACF5EBE25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7730" y="1508661"/>
            <a:ext cx="2926334" cy="2011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FF91C7-2453-4FAD-B952-E101E1555A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9291" y="3542391"/>
            <a:ext cx="1970521" cy="25787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D0E130-0FDB-4E23-B5D3-1EC30ECB3B6C}"/>
              </a:ext>
            </a:extLst>
          </p:cNvPr>
          <p:cNvSpPr/>
          <p:nvPr/>
        </p:nvSpPr>
        <p:spPr>
          <a:xfrm>
            <a:off x="1021334" y="484350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Criminal Justice Student Organization coordinated donations for the Greenville Domestic Violence Shelter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6CA845-C972-4007-851C-34771F797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3352" y="6307583"/>
            <a:ext cx="487363" cy="487363"/>
          </a:xfrm>
          <a:prstGeom prst="rect">
            <a:avLst/>
          </a:prstGeom>
        </p:spPr>
      </p:pic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CBCEE203-5388-48B6-A680-43498D52D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6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100"/>
    </mc:Choice>
    <mc:Fallback xmlns="">
      <p:transition spd="slow" advClick="0" advTm="10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Scholarship and Assistantship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E0EEC2-4957-4630-95AC-53A3B2A68BC4}"/>
              </a:ext>
            </a:extLst>
          </p:cNvPr>
          <p:cNvSpPr/>
          <p:nvPr/>
        </p:nvSpPr>
        <p:spPr>
          <a:xfrm>
            <a:off x="4217812" y="846754"/>
            <a:ext cx="4926188" cy="473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6525"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9F9F9"/>
              </a:buClr>
              <a:buSzPct val="65000"/>
              <a:tabLst/>
              <a:defRPr/>
            </a:pPr>
            <a:r>
              <a:rPr kumimoji="0" lang="en-US" sz="2800" b="0" i="1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Scholarship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</a:t>
            </a:r>
          </a:p>
          <a:p>
            <a:pPr marL="136525"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9F9F9"/>
              </a:buClr>
              <a:buSzPct val="650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Criminal Justice Advisory Board </a:t>
            </a:r>
          </a:p>
          <a:p>
            <a:pPr marL="136525"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9F9F9"/>
              </a:buClr>
              <a:buSzPct val="650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Nancy Darden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136525"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9F9F9"/>
              </a:buClr>
              <a:buSzPct val="650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John F. Minges III </a:t>
            </a:r>
          </a:p>
          <a:p>
            <a:pPr marL="136525"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9F9F9"/>
              </a:buClr>
              <a:buSzPct val="650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anose="02040602050305030304" pitchFamily="18" charset="0"/>
              </a:rPr>
              <a:t>Roger D. Sharpe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136525"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9F9F9"/>
              </a:buClr>
              <a:buSzPct val="650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David &amp; Willa Stevens</a:t>
            </a:r>
          </a:p>
          <a:p>
            <a:pPr marL="136525"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9F9F9"/>
              </a:buClr>
              <a:buSzPct val="650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Practical Solutions for Justice</a:t>
            </a:r>
          </a:p>
          <a:p>
            <a:pPr marL="136525"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9F9F9"/>
              </a:buClr>
              <a:buSzPct val="65000"/>
              <a:tabLst/>
              <a:defRPr/>
            </a:pP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136525"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9F9F9"/>
              </a:buClr>
              <a:buSzPct val="65000"/>
              <a:tabLst/>
              <a:defRPr/>
            </a:pPr>
            <a:r>
              <a:rPr kumimoji="0" lang="en-US" sz="2800" b="0" i="1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Graduate Assistantships</a:t>
            </a:r>
          </a:p>
          <a:p>
            <a:pPr marL="136525"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9F9F9"/>
              </a:buClr>
              <a:buSzPct val="65000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Graduate Research Assistant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34F344-C829-4C79-8589-3A7442A57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976" y="4284191"/>
            <a:ext cx="2517866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050E8-E4D1-4A3C-85F4-826816418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" y="2456980"/>
            <a:ext cx="2743438" cy="1889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4E9CEC-E85A-4024-9A73-DC4A48C68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660" y="810917"/>
            <a:ext cx="1841152" cy="16460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57626-A428-4EB5-B26C-6D2A1571BF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323" y="773539"/>
            <a:ext cx="2042337" cy="164606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361351-D898-40AC-AA95-07CAC21E3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7310" y="6307583"/>
            <a:ext cx="487363" cy="487363"/>
          </a:xfrm>
          <a:prstGeom prst="rect">
            <a:avLst/>
          </a:prstGeom>
        </p:spPr>
      </p:pic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3AA3C9E4-67DF-46B9-98B7-C0D7EB8D3A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5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100"/>
    </mc:Choice>
    <mc:Fallback xmlns="">
      <p:transition spd="slow" advClick="0" advTm="10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Student Organizations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CE0707-F9AA-49D6-BD13-7C71333A0ADB}"/>
              </a:ext>
            </a:extLst>
          </p:cNvPr>
          <p:cNvSpPr/>
          <p:nvPr/>
        </p:nvSpPr>
        <p:spPr>
          <a:xfrm>
            <a:off x="0" y="958565"/>
            <a:ext cx="4572000" cy="53563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6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Alpha 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Phi Sigma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 (</a:t>
            </a:r>
            <a:r>
              <a:rPr kumimoji="0" lang="el-GR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Ω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mega Alpha chapter)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ＭＳ Ｐゴシック" panose="020B0600070205080204" pitchFamily="34" charset="-128"/>
            </a:endParaRP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    </a:t>
            </a: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National Criminal Justice Honor Society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    -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National academic standards 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ＭＳ Ｐゴシック" panose="020B0600070205080204" pitchFamily="34" charset="-128"/>
            </a:endParaRP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ＭＳ Ｐゴシック" panose="020B0600070205080204" pitchFamily="34" charset="-128"/>
            </a:endParaRP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Criminal Justice Students Organization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     -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Available to all criminal justice 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        majors/minors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panose="020B0600070205080204" pitchFamily="34" charset="-128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6B7906-7E5C-4AC5-A555-9CD0268C6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085" y="958565"/>
            <a:ext cx="2158171" cy="1822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661B06-3A80-4BC4-80F9-E376A60CE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945" y="4076574"/>
            <a:ext cx="1670449" cy="1670449"/>
          </a:xfrm>
          <a:prstGeom prst="rect">
            <a:avLst/>
          </a:prstGeom>
        </p:spPr>
      </p:pic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A2B0DC49-4FCE-4532-AC0A-A5BE0FC11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C6994C-3A39-4799-9FB7-96807CEA3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8908" y="63200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9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100"/>
    </mc:Choice>
    <mc:Fallback xmlns="">
      <p:transition spd="slow" advClick="0" advTm="10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Careers in Criminal Justice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F4849F-6AA6-442B-9774-17226912BB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196"/>
          <a:stretch/>
        </p:blipFill>
        <p:spPr>
          <a:xfrm>
            <a:off x="2157618" y="823031"/>
            <a:ext cx="4828763" cy="51578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A3C9B766-3353-4EF4-9276-70A84ED91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0F48C4-A837-4575-83ED-3BD6A35F4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2174" y="63200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7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90"/>
    </mc:Choice>
    <mc:Fallback xmlns="">
      <p:transition spd="slow" advClick="0" advTm="9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Distinguished Alumni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524393-863A-41DD-9315-31FE5B5AA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65" y="1589800"/>
            <a:ext cx="9144000" cy="313867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02F8CA-8C10-4FC7-AB72-65C6B6842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310" y="6307583"/>
            <a:ext cx="487363" cy="487363"/>
          </a:xfrm>
          <a:prstGeom prst="rect">
            <a:avLst/>
          </a:prstGeom>
        </p:spPr>
      </p:pic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DB3955B1-1B59-4C68-90AB-758C8726E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4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Distinguished Alumni</a:t>
            </a:r>
            <a:b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Law Enforcement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4FDF6-BB05-46CD-9AAA-52394580A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68" y="1473608"/>
            <a:ext cx="2249619" cy="2591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C270A9-AFA2-4989-B8D8-93F5F644C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203" y="2029846"/>
            <a:ext cx="2121592" cy="2798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A0C1EE-9447-4ED6-A8FE-351B6A97A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811" y="2532089"/>
            <a:ext cx="2444708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23D2F4-1917-4F33-A2D5-7020759D7403}"/>
              </a:ext>
            </a:extLst>
          </p:cNvPr>
          <p:cNvSpPr/>
          <p:nvPr/>
        </p:nvSpPr>
        <p:spPr>
          <a:xfrm>
            <a:off x="-347095" y="400401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Chief Cassandra Deck-Brown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Raleigh Police Department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ADB502-E205-4240-9694-AE0EF009CCD3}"/>
              </a:ext>
            </a:extLst>
          </p:cNvPr>
          <p:cNvSpPr/>
          <p:nvPr/>
        </p:nvSpPr>
        <p:spPr>
          <a:xfrm>
            <a:off x="2285999" y="472155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Richard Chavez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Operations Director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US Dept. of Homeland Security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2F557A-E8F7-4831-9F31-D71D1704D11A}"/>
              </a:ext>
            </a:extLst>
          </p:cNvPr>
          <p:cNvSpPr/>
          <p:nvPr/>
        </p:nvSpPr>
        <p:spPr>
          <a:xfrm>
            <a:off x="5100165" y="554987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Sheriff Asa Buck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Carteret County NC</a:t>
            </a:r>
          </a:p>
        </p:txBody>
      </p:sp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264E222A-04B6-4653-A27D-CE96F5672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0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144655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Distinguished Alumni</a:t>
            </a:r>
            <a:b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Law Enforcement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23D2F4-1917-4F33-A2D5-7020759D7403}"/>
              </a:ext>
            </a:extLst>
          </p:cNvPr>
          <p:cNvSpPr/>
          <p:nvPr/>
        </p:nvSpPr>
        <p:spPr>
          <a:xfrm>
            <a:off x="-555403" y="405462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Wingdings 2" panose="05020102010507070707" pitchFamily="18" charset="2"/>
              <a:buNone/>
            </a:pPr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</a:rPr>
              <a:t>Carl Caulk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</a:rPr>
              <a:t>Assistant Director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</a:rPr>
              <a:t>US Marshals Service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ADB502-E205-4240-9694-AE0EF009CCD3}"/>
              </a:ext>
            </a:extLst>
          </p:cNvPr>
          <p:cNvSpPr/>
          <p:nvPr/>
        </p:nvSpPr>
        <p:spPr>
          <a:xfrm>
            <a:off x="2285999" y="472155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</a:rPr>
              <a:t>Douglas Morgan</a:t>
            </a:r>
          </a:p>
          <a:p>
            <a:pPr algn="ctr"/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</a:rPr>
              <a:t>Special Agent in Charge</a:t>
            </a:r>
          </a:p>
          <a:p>
            <a:pPr algn="ctr"/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</a:rPr>
              <a:t>Office of Investigations</a:t>
            </a:r>
          </a:p>
          <a:p>
            <a:pPr algn="ctr"/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</a:rPr>
              <a:t>National Science Foundation</a:t>
            </a: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2F557A-E8F7-4831-9F31-D71D1704D11A}"/>
              </a:ext>
            </a:extLst>
          </p:cNvPr>
          <p:cNvSpPr/>
          <p:nvPr/>
        </p:nvSpPr>
        <p:spPr>
          <a:xfrm>
            <a:off x="5100165" y="556110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Wingdings 2" panose="05020102010507070707" pitchFamily="18" charset="2"/>
              <a:buNone/>
            </a:pPr>
            <a:r>
              <a:rPr lang="en-US" altLang="en-US" sz="1400" dirty="0">
                <a:solidFill>
                  <a:schemeClr val="bg1"/>
                </a:solidFill>
              </a:rPr>
              <a:t>Michael Gilchrist Commander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1400" dirty="0">
                <a:solidFill>
                  <a:schemeClr val="bg1"/>
                </a:solidFill>
              </a:rPr>
              <a:t>North Carolina State Highway Patrol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83B286-149B-48A7-AD62-A98DBD897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87" y="1553190"/>
            <a:ext cx="2072820" cy="25483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EF7A4F-CCD7-4894-9605-3893D2685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482" y="2270659"/>
            <a:ext cx="3097036" cy="2316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8D661A-5B24-4020-8F2D-81E2CB783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031" y="2730133"/>
            <a:ext cx="2164268" cy="2737341"/>
          </a:xfrm>
          <a:prstGeom prst="rect">
            <a:avLst/>
          </a:prstGeom>
        </p:spPr>
      </p:pic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A0C99B5E-1D4F-4E35-8282-522148D4E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Distinguished Alumni</a:t>
            </a:r>
            <a:b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Law and Courts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23D2F4-1917-4F33-A2D5-7020759D7403}"/>
              </a:ext>
            </a:extLst>
          </p:cNvPr>
          <p:cNvSpPr/>
          <p:nvPr/>
        </p:nvSpPr>
        <p:spPr>
          <a:xfrm>
            <a:off x="-430623" y="406463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Hon. Regina Parker </a:t>
            </a:r>
          </a:p>
          <a:p>
            <a:pPr algn="ctr"/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Chief District Court Judge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ADB502-E205-4240-9694-AE0EF009CCD3}"/>
              </a:ext>
            </a:extLst>
          </p:cNvPr>
          <p:cNvSpPr/>
          <p:nvPr/>
        </p:nvSpPr>
        <p:spPr>
          <a:xfrm>
            <a:off x="2285999" y="472155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Hon. Jeffrey Foster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aramond" panose="02020404030301010803" pitchFamily="18" charset="0"/>
              </a:rPr>
              <a:t>Superior Court Judge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2F557A-E8F7-4831-9F31-D71D1704D11A}"/>
              </a:ext>
            </a:extLst>
          </p:cNvPr>
          <p:cNvSpPr/>
          <p:nvPr/>
        </p:nvSpPr>
        <p:spPr>
          <a:xfrm>
            <a:off x="5100165" y="541968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Susan McIntyre </a:t>
            </a:r>
          </a:p>
          <a:p>
            <a:pPr algn="ctr"/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Attorney at Law </a:t>
            </a:r>
          </a:p>
        </p:txBody>
      </p:sp>
      <p:pic>
        <p:nvPicPr>
          <p:cNvPr id="11" name="Picture 7" descr="DSC01487_Susan McIntyre.jpg">
            <a:extLst>
              <a:ext uri="{FF2B5EF4-FFF2-40B4-BE49-F238E27FC236}">
                <a16:creationId xmlns:a16="http://schemas.microsoft.com/office/drawing/2014/main" id="{42D289E2-0661-4046-9D23-6288B4DCE3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9642" y="3108620"/>
            <a:ext cx="2553046" cy="2059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F5BDBD-9F0C-4CB2-A903-75A7073B0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021" y="2258942"/>
            <a:ext cx="22860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5" descr="regina parker_judge.jpg">
            <a:extLst>
              <a:ext uri="{FF2B5EF4-FFF2-40B4-BE49-F238E27FC236}">
                <a16:creationId xmlns:a16="http://schemas.microsoft.com/office/drawing/2014/main" id="{CF260C50-2C6F-4C1D-8BF7-6DE7F017984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402" y="1446550"/>
            <a:ext cx="1885950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 descr="A picture containing table&#10;&#10;Description automatically generated">
            <a:extLst>
              <a:ext uri="{FF2B5EF4-FFF2-40B4-BE49-F238E27FC236}">
                <a16:creationId xmlns:a16="http://schemas.microsoft.com/office/drawing/2014/main" id="{9F94E767-FBF8-4921-9A07-B60EB9F3D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5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Distinguished Alumni</a:t>
            </a:r>
            <a:b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Corrections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23D2F4-1917-4F33-A2D5-7020759D7403}"/>
              </a:ext>
            </a:extLst>
          </p:cNvPr>
          <p:cNvSpPr/>
          <p:nvPr/>
        </p:nvSpPr>
        <p:spPr>
          <a:xfrm>
            <a:off x="-465034" y="384032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Wingdings 2" panose="05020102010507070707" pitchFamily="18" charset="2"/>
              <a:buNone/>
            </a:pPr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Lee Meeks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US Probation Officer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Federal Judicial District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ADB502-E205-4240-9694-AE0EF009CCD3}"/>
              </a:ext>
            </a:extLst>
          </p:cNvPr>
          <p:cNvSpPr/>
          <p:nvPr/>
        </p:nvSpPr>
        <p:spPr>
          <a:xfrm>
            <a:off x="2285999" y="464673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Garamond" panose="02020404030301010803" pitchFamily="18" charset="0"/>
              </a:rPr>
              <a:t>Karen Albert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aramond" panose="02020404030301010803" pitchFamily="18" charset="0"/>
              </a:rPr>
              <a:t>Correctional  Administrator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2F557A-E8F7-4831-9F31-D71D1704D11A}"/>
              </a:ext>
            </a:extLst>
          </p:cNvPr>
          <p:cNvSpPr/>
          <p:nvPr/>
        </p:nvSpPr>
        <p:spPr>
          <a:xfrm>
            <a:off x="5100165" y="549657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Wingdings 2" panose="05020102010507070707" pitchFamily="18" charset="2"/>
              <a:buNone/>
            </a:pPr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Arthur Beeler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Warden 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Federal Bureau of Prisons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EB5BF5-1927-45B7-BBBD-FB1AEEE4C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05" y="1725278"/>
            <a:ext cx="2682472" cy="2060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6BC305-FE12-4A74-9E35-BDD310EDC5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6" y="2243612"/>
            <a:ext cx="1837030" cy="2313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CC79CA-9B0A-43B4-ACD5-58470DD1F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625" y="3118924"/>
            <a:ext cx="2847079" cy="2377646"/>
          </a:xfrm>
          <a:prstGeom prst="rect">
            <a:avLst/>
          </a:prstGeom>
        </p:spPr>
      </p:pic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0C898D4D-5093-4DD7-913C-81A46F224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3A213B-6D2E-4EAB-ACAF-B20D80419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72" y="1365325"/>
            <a:ext cx="1914310" cy="4127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314DC2-13FD-495F-83A6-80448CF33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3015" y="1377518"/>
            <a:ext cx="1908213" cy="4115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A0FDE-F2B5-4FFA-9BD2-D1F60CC91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4362" y="1377518"/>
            <a:ext cx="1975275" cy="41029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D4B77-0878-4243-AFE2-8905F7CEBC9A}"/>
              </a:ext>
            </a:extLst>
          </p:cNvPr>
          <p:cNvSpPr/>
          <p:nvPr/>
        </p:nvSpPr>
        <p:spPr>
          <a:xfrm>
            <a:off x="2268978" y="39251"/>
            <a:ext cx="46060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Academic Programs</a:t>
            </a:r>
            <a:endParaRPr lang="en-US" sz="88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2FBD08-71E4-4846-A077-5491C68F7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4368" y="6219970"/>
            <a:ext cx="487363" cy="487363"/>
          </a:xfrm>
          <a:prstGeom prst="rect">
            <a:avLst/>
          </a:prstGeom>
        </p:spPr>
      </p:pic>
      <p:pic>
        <p:nvPicPr>
          <p:cNvPr id="10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6B53DF47-C0CD-4792-B731-A60354066B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7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60"/>
    </mc:Choice>
    <mc:Fallback xmlns="">
      <p:transition spd="slow" advClick="0" advTm="6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We are Criminal Justice</a:t>
            </a:r>
          </a:p>
        </p:txBody>
      </p:sp>
      <p:pic>
        <p:nvPicPr>
          <p:cNvPr id="6" name="Picture 5" descr="A person standing in front of a car&#10;&#10;Description automatically generated">
            <a:extLst>
              <a:ext uri="{FF2B5EF4-FFF2-40B4-BE49-F238E27FC236}">
                <a16:creationId xmlns:a16="http://schemas.microsoft.com/office/drawing/2014/main" id="{0F2CE043-47D0-44AE-A3DF-7E15E245B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142" y="844787"/>
            <a:ext cx="7167716" cy="516842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4418BF-0919-4D5A-AC51-0543DAF13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6130" y="6271589"/>
            <a:ext cx="487363" cy="487363"/>
          </a:xfrm>
          <a:prstGeom prst="rect">
            <a:avLst/>
          </a:prstGeom>
        </p:spPr>
      </p:pic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AFA870A3-53A2-4625-ADE7-166BA8AD0F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Welcome Aboard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4596F1A-6A42-45CE-84C7-C9C0FEEB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" y="898611"/>
            <a:ext cx="9144000" cy="444730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9947C2-D997-4DE4-B664-02B67BEC3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6130" y="6271589"/>
            <a:ext cx="487363" cy="487363"/>
          </a:xfrm>
          <a:prstGeom prst="rect">
            <a:avLst/>
          </a:prstGeom>
        </p:spPr>
      </p:pic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5248CB01-5221-4257-AFED-B0495226D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0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Academic Degrees and Programs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1C0405-D807-4D06-9EEB-59FCA1D4ABE0}"/>
              </a:ext>
            </a:extLst>
          </p:cNvPr>
          <p:cNvSpPr txBox="1">
            <a:spLocks/>
          </p:cNvSpPr>
          <p:nvPr/>
        </p:nvSpPr>
        <p:spPr>
          <a:xfrm>
            <a:off x="186812" y="1002890"/>
            <a:ext cx="8229600" cy="52578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Wingdings 2" panose="05020102010507070707" pitchFamily="18" charset="2"/>
              <a:buNone/>
              <a:defRPr/>
            </a:pP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 </a:t>
            </a:r>
            <a:r>
              <a:rPr lang="en-US" b="1" u="sng" dirty="0">
                <a:solidFill>
                  <a:schemeClr val="bg1"/>
                </a:solidFill>
                <a:latin typeface="Garamond" panose="02020404030301010803" pitchFamily="18" charset="0"/>
              </a:rPr>
              <a:t>Undergraduate Programs </a:t>
            </a:r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endParaRPr lang="en-US" sz="11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Bachelor of Science in Criminal Justice </a:t>
            </a:r>
            <a:endParaRPr lang="en-US" sz="16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endParaRPr lang="en-US" sz="11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Minors</a:t>
            </a:r>
          </a:p>
          <a:p>
            <a:pPr marL="859536" lvl="2">
              <a:buFont typeface="Wingdings 2"/>
              <a:buChar char=""/>
              <a:defRPr/>
            </a:pP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Criminal Justice</a:t>
            </a:r>
          </a:p>
          <a:p>
            <a:pPr marL="859536" lvl="2">
              <a:buFont typeface="Wingdings 2"/>
              <a:buChar char=""/>
              <a:defRPr/>
            </a:pP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Forensic Science</a:t>
            </a:r>
          </a:p>
          <a:p>
            <a:pPr marL="859536" lvl="2">
              <a:buFont typeface="Wingdings 2"/>
              <a:buChar char=""/>
              <a:defRPr/>
            </a:pP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Criminal Law and Legal Process</a:t>
            </a:r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endParaRPr lang="en-US" sz="12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339217" lvl="1" indent="0">
              <a:spcBef>
                <a:spcPts val="324"/>
              </a:spcBef>
              <a:buFont typeface="Arial"/>
              <a:buNone/>
              <a:defRPr/>
            </a:pPr>
            <a:r>
              <a:rPr lang="en-US" b="1" u="sng" dirty="0">
                <a:solidFill>
                  <a:schemeClr val="bg1"/>
                </a:solidFill>
                <a:latin typeface="Garamond" panose="02020404030301010803" pitchFamily="18" charset="0"/>
              </a:rPr>
              <a:t>Graduate Programs </a:t>
            </a:r>
          </a:p>
          <a:p>
            <a:pPr marL="339217" lvl="1" indent="0">
              <a:spcBef>
                <a:spcPts val="324"/>
              </a:spcBef>
              <a:buFont typeface="Arial"/>
              <a:buNone/>
              <a:defRPr/>
            </a:pPr>
            <a:endParaRPr lang="en-US" sz="11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Master of Science in Criminal Justice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endParaRPr lang="en-US" sz="11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Graduate Certificate options </a:t>
            </a:r>
          </a:p>
          <a:p>
            <a:pPr marL="1192911" lvl="3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Criminal Justice Education</a:t>
            </a:r>
          </a:p>
          <a:p>
            <a:pPr marL="1192911" lvl="3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Public Management and Leadership</a:t>
            </a:r>
          </a:p>
          <a:p>
            <a:pPr marL="1192911" lvl="3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Security Studies</a:t>
            </a:r>
          </a:p>
          <a:p>
            <a:pPr marL="907161" lvl="3" indent="0">
              <a:buFont typeface="Arial"/>
              <a:buNone/>
              <a:defRPr/>
            </a:pPr>
            <a:endParaRPr lang="en-US" dirty="0"/>
          </a:p>
          <a:p>
            <a:pPr marL="365760" indent="-256032">
              <a:buFont typeface="Wingdings 3"/>
              <a:buChar char=""/>
              <a:defRPr/>
            </a:pPr>
            <a:endParaRPr lang="en-US" sz="1700" dirty="0"/>
          </a:p>
          <a:p>
            <a:pPr marL="365760" indent="-256032">
              <a:buFont typeface="Wingdings 3"/>
              <a:buChar char=""/>
              <a:defRPr/>
            </a:pPr>
            <a:endParaRPr lang="en-US" b="1" dirty="0"/>
          </a:p>
          <a:p>
            <a:pPr marL="686435" lvl="1" indent="-256032">
              <a:buFont typeface="Wingdings 3"/>
              <a:buChar char=""/>
              <a:defRPr/>
            </a:pPr>
            <a:endParaRPr lang="en-US" dirty="0"/>
          </a:p>
          <a:p>
            <a:pPr marL="365760" indent="-256032">
              <a:buFont typeface="Wingdings 3"/>
              <a:buChar char=""/>
              <a:defRPr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266B72-BFBA-4731-A341-E29706BF4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062" y="2774127"/>
            <a:ext cx="2194750" cy="3286029"/>
          </a:xfrm>
          <a:prstGeom prst="rect">
            <a:avLst/>
          </a:prstGeom>
        </p:spPr>
      </p:pic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9B22DE4E-B15C-4E70-B3FB-93E113440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A0502A-FD1D-48D1-9F94-4BFF5D269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6130" y="63453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170"/>
    </mc:Choice>
    <mc:Fallback xmlns="">
      <p:transition spd="slow" advClick="0" advTm="17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14748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Forensic Science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7FEC7-D102-45E1-8C73-D76C7FF0A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26" y="784189"/>
            <a:ext cx="7565792" cy="5364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E67E22-D98E-49CC-B37E-71163CBA2CD7}"/>
              </a:ext>
            </a:extLst>
          </p:cNvPr>
          <p:cNvSpPr txBox="1"/>
          <p:nvPr/>
        </p:nvSpPr>
        <p:spPr>
          <a:xfrm>
            <a:off x="6426576" y="1060162"/>
            <a:ext cx="25292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Classroom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Laboratory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Crime Scene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CJ Agency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CB1B9E-819C-4E22-B1F6-772D6E116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9503" y="6220427"/>
            <a:ext cx="487363" cy="487363"/>
          </a:xfrm>
          <a:prstGeom prst="rect">
            <a:avLst/>
          </a:prstGeom>
        </p:spPr>
      </p:pic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FE80BD98-808A-4C9D-B3F1-9070E6443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7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140"/>
    </mc:Choice>
    <mc:Fallback xmlns="">
      <p:transition spd="slow" advClick="0" advTm="14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Forensic Science at ECU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5E45DC-A349-4C20-8870-1F39ADEBC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288" y="764847"/>
            <a:ext cx="6537162" cy="5768672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EB3375-2698-4753-9BF8-0795A604A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3629" y="6237884"/>
            <a:ext cx="487363" cy="487363"/>
          </a:xfrm>
          <a:prstGeom prst="rect">
            <a:avLst/>
          </a:prstGeom>
        </p:spPr>
      </p:pic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9D9C8EC9-42E3-4CC2-A5B4-856C1AA80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6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160"/>
    </mc:Choice>
    <mc:Fallback xmlns="">
      <p:transition spd="slow" advClick="0" advTm="16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Other Criminal Justice Minors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C99578-8DB0-4CC3-8859-1AA2666529E9}"/>
              </a:ext>
            </a:extLst>
          </p:cNvPr>
          <p:cNvSpPr txBox="1"/>
          <p:nvPr/>
        </p:nvSpPr>
        <p:spPr>
          <a:xfrm>
            <a:off x="354188" y="1179871"/>
            <a:ext cx="83031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chemeClr val="bg1"/>
                </a:solidFill>
                <a:latin typeface="Garamond" panose="02020404030301010803" pitchFamily="18" charset="0"/>
              </a:rPr>
              <a:t>Minor in Criminal Justice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48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chemeClr val="bg1"/>
                </a:solidFill>
                <a:latin typeface="Garamond" panose="02020404030301010803" pitchFamily="18" charset="0"/>
              </a:rPr>
              <a:t>Minor in Criminal Law and Judicial 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AB9358-B729-4FB1-8874-D9F609F34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091" y="3790335"/>
            <a:ext cx="4127935" cy="2096729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EF0791-E183-4B1F-9D51-361E5BE30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4318" y="6386051"/>
            <a:ext cx="444891" cy="444891"/>
          </a:xfrm>
          <a:prstGeom prst="rect">
            <a:avLst/>
          </a:prstGeom>
        </p:spPr>
      </p:pic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7CFE3C1F-6FBD-406C-8B4A-25B855342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1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160"/>
    </mc:Choice>
    <mc:Fallback xmlns="">
      <p:transition spd="slow" advClick="0" advTm="16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Faculty Facts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3677BB-6449-4CFA-A04E-5F11F8B19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33" y="926375"/>
            <a:ext cx="8370533" cy="500525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D1A053-7F59-4806-A324-7AD3E8676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3584" y="6370637"/>
            <a:ext cx="487363" cy="487363"/>
          </a:xfrm>
          <a:prstGeom prst="rect">
            <a:avLst/>
          </a:prstGeom>
        </p:spPr>
      </p:pic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F8BF56D1-A221-421A-8ED7-826B5D153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1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270"/>
    </mc:Choice>
    <mc:Fallback xmlns="">
      <p:transition spd="slow" advClick="0" advTm="2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AE6E75D-5190-463C-A522-DB4084355422}"/>
              </a:ext>
            </a:extLst>
          </p:cNvPr>
          <p:cNvSpPr txBox="1"/>
          <p:nvPr/>
        </p:nvSpPr>
        <p:spPr>
          <a:xfrm>
            <a:off x="560439" y="1002890"/>
            <a:ext cx="822937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Garamond" panose="02020404030301010803" pitchFamily="18" charset="0"/>
              </a:rPr>
              <a:t>International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Garamond" panose="02020404030301010803" pitchFamily="18" charset="0"/>
              </a:rPr>
              <a:t> United Nations  South Sudan Crime Scene Training </a:t>
            </a:r>
          </a:p>
          <a:p>
            <a:r>
              <a:rPr lang="en-US" sz="2800" i="1" dirty="0">
                <a:solidFill>
                  <a:schemeClr val="bg1"/>
                </a:solidFill>
                <a:latin typeface="Garamond" panose="02020404030301010803" pitchFamily="18" charset="0"/>
              </a:rPr>
              <a:t>National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Garamond" panose="02020404030301010803" pitchFamily="18" charset="0"/>
              </a:rPr>
              <a:t>National Capital Jury Project 				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Garamond" panose="02020404030301010803" pitchFamily="18" charset="0"/>
              </a:rPr>
              <a:t>National Domestic Violence Homicide Risk Project</a:t>
            </a:r>
          </a:p>
          <a:p>
            <a:r>
              <a:rPr lang="en-US" sz="2800" i="1" dirty="0">
                <a:solidFill>
                  <a:schemeClr val="bg1"/>
                </a:solidFill>
                <a:latin typeface="Garamond" panose="02020404030301010803" pitchFamily="18" charset="0"/>
              </a:rPr>
              <a:t>North Carolina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Garamond" panose="02020404030301010803" pitchFamily="18" charset="0"/>
              </a:rPr>
              <a:t>North Carolina Mental Health Task Force 	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Garamond" panose="02020404030301010803" pitchFamily="18" charset="0"/>
              </a:rPr>
              <a:t>North Carolina Correctional Personnel Study</a:t>
            </a:r>
          </a:p>
          <a:p>
            <a:r>
              <a:rPr lang="en-US" sz="2800" i="1" dirty="0">
                <a:solidFill>
                  <a:schemeClr val="bg1"/>
                </a:solidFill>
                <a:latin typeface="Garamond" panose="02020404030301010803" pitchFamily="18" charset="0"/>
              </a:rPr>
              <a:t>Local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Garamond" panose="02020404030301010803" pitchFamily="18" charset="0"/>
              </a:rPr>
              <a:t>Greenville Community Police Satisfaction Study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Garamond" panose="02020404030301010803" pitchFamily="18" charset="0"/>
              </a:rPr>
              <a:t>Wake County Drug Court Project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DD6C3C-B99E-4CFA-9844-59D1FFCCF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044" y="851600"/>
            <a:ext cx="944962" cy="798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57B128-427D-4BAA-9319-1F53E1217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465" y="1918724"/>
            <a:ext cx="1018120" cy="7742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E58690-F306-4708-ACB2-0791F2330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4096" y="3302608"/>
            <a:ext cx="1097375" cy="7864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284941-FD83-4B60-A8F7-8C58FA1764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747" y="4424354"/>
            <a:ext cx="658425" cy="75597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81F3B7-665A-4690-BF7B-4F47070B0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6130" y="6268488"/>
            <a:ext cx="487363" cy="487363"/>
          </a:xfrm>
          <a:prstGeom prst="rect">
            <a:avLst/>
          </a:prstGeom>
        </p:spPr>
      </p:pic>
      <p:pic>
        <p:nvPicPr>
          <p:cNvPr id="16" name="Picture 15" descr="A picture containing table&#10;&#10;Description automatically generated">
            <a:extLst>
              <a:ext uri="{FF2B5EF4-FFF2-40B4-BE49-F238E27FC236}">
                <a16:creationId xmlns:a16="http://schemas.microsoft.com/office/drawing/2014/main" id="{31E430A2-AA78-4BF2-A7EC-6AB107DF68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320044"/>
            <a:ext cx="2787588" cy="5379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850833-B6B8-431F-B2E3-75B199986C10}"/>
              </a:ext>
            </a:extLst>
          </p:cNvPr>
          <p:cNvSpPr/>
          <p:nvPr/>
        </p:nvSpPr>
        <p:spPr>
          <a:xfrm>
            <a:off x="1803394" y="82159"/>
            <a:ext cx="55372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Departmental Research</a:t>
            </a:r>
          </a:p>
        </p:txBody>
      </p:sp>
    </p:spTree>
    <p:extLst>
      <p:ext uri="{BB962C8B-B14F-4D97-AF65-F5344CB8AC3E}">
        <p14:creationId xmlns:p14="http://schemas.microsoft.com/office/powerpoint/2010/main" val="419832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90"/>
    </mc:Choice>
    <mc:Fallback xmlns="">
      <p:transition spd="slow" advClick="0" advTm="9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ast Carolina Univers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-1453 THCAS marketing template slide FINAL" id="{707E6CB1-ADF1-B44D-A58C-23CFF0CC471E}" vid="{91C3350B-5725-8740-92B8-1B5460497A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20-1453 THCAS marketing template slide FINAL</Template>
  <TotalTime>4579</TotalTime>
  <Words>640</Words>
  <Application>Microsoft Office PowerPoint</Application>
  <PresentationFormat>On-screen Show (4:3)</PresentationFormat>
  <Paragraphs>187</Paragraphs>
  <Slides>31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Book Antiqua</vt:lpstr>
      <vt:lpstr>Calibri</vt:lpstr>
      <vt:lpstr>Garamond</vt:lpstr>
      <vt:lpstr>Verdana</vt:lpstr>
      <vt:lpstr>Wingdings</vt:lpstr>
      <vt:lpstr>Wingdings 2</vt:lpstr>
      <vt:lpstr>Wingdings 3</vt:lpstr>
      <vt:lpstr>East Carolina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Etheridge, LeAnn</dc:creator>
  <cp:lastModifiedBy>Fornes, Brad</cp:lastModifiedBy>
  <cp:revision>42</cp:revision>
  <dcterms:created xsi:type="dcterms:W3CDTF">2020-04-28T14:40:01Z</dcterms:created>
  <dcterms:modified xsi:type="dcterms:W3CDTF">2020-05-27T19:01:09Z</dcterms:modified>
</cp:coreProperties>
</file>